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 id="2147483924" r:id="rId2"/>
  </p:sldMasterIdLst>
  <p:notesMasterIdLst>
    <p:notesMasterId r:id="rId19"/>
  </p:notesMasterIdLst>
  <p:handoutMasterIdLst>
    <p:handoutMasterId r:id="rId20"/>
  </p:handoutMasterIdLst>
  <p:sldIdLst>
    <p:sldId id="398" r:id="rId3"/>
    <p:sldId id="580" r:id="rId4"/>
    <p:sldId id="578" r:id="rId5"/>
    <p:sldId id="581" r:id="rId6"/>
    <p:sldId id="582" r:id="rId7"/>
    <p:sldId id="583" r:id="rId8"/>
    <p:sldId id="579" r:id="rId9"/>
    <p:sldId id="597" r:id="rId10"/>
    <p:sldId id="589" r:id="rId11"/>
    <p:sldId id="590" r:id="rId12"/>
    <p:sldId id="592" r:id="rId13"/>
    <p:sldId id="593" r:id="rId14"/>
    <p:sldId id="595" r:id="rId15"/>
    <p:sldId id="584" r:id="rId16"/>
    <p:sldId id="596" r:id="rId17"/>
    <p:sldId id="599" r:id="rId18"/>
  </p:sldIdLst>
  <p:sldSz cx="9144000" cy="6858000" type="screen4x3"/>
  <p:notesSz cx="6735763" cy="987266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F6F6E7"/>
    <a:srgbClr val="FCD5B5"/>
    <a:srgbClr val="FF9900"/>
    <a:srgbClr val="93CDDD"/>
    <a:srgbClr val="DEDEA5"/>
    <a:srgbClr val="FFFF47"/>
    <a:srgbClr val="A50021"/>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84" autoAdjust="0"/>
    <p:restoredTop sz="94660"/>
  </p:normalViewPr>
  <p:slideViewPr>
    <p:cSldViewPr>
      <p:cViewPr varScale="1">
        <p:scale>
          <a:sx n="93" d="100"/>
          <a:sy n="93" d="100"/>
        </p:scale>
        <p:origin x="48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p:cNvSpPr>
            <a:spLocks noGrp="1" noChangeArrowheads="1"/>
          </p:cNvSpPr>
          <p:nvPr>
            <p:ph type="hdr" sz="quarter"/>
          </p:nvPr>
        </p:nvSpPr>
        <p:spPr bwMode="auto">
          <a:xfrm>
            <a:off x="0" y="0"/>
            <a:ext cx="2918831" cy="492309"/>
          </a:xfrm>
          <a:prstGeom prst="rect">
            <a:avLst/>
          </a:prstGeom>
          <a:noFill/>
          <a:ln w="9525">
            <a:noFill/>
            <a:miter lim="800000"/>
            <a:headEnd/>
            <a:tailEnd/>
          </a:ln>
          <a:effectLst/>
        </p:spPr>
        <p:txBody>
          <a:bodyPr vert="horz" wrap="square" lIns="94886" tIns="47444" rIns="94886" bIns="47444" numCol="1" anchor="t" anchorCtr="0" compatLnSpc="1">
            <a:prstTxWarp prst="textNoShape">
              <a:avLst/>
            </a:prstTxWarp>
          </a:bodyPr>
          <a:lstStyle>
            <a:lvl1pPr defTabSz="948975">
              <a:defRPr sz="1300">
                <a:latin typeface="Arial" charset="0"/>
                <a:ea typeface="ＭＳ Ｐゴシック" pitchFamily="50" charset="-128"/>
              </a:defRPr>
            </a:lvl1pPr>
          </a:lstStyle>
          <a:p>
            <a:pPr>
              <a:defRPr/>
            </a:pPr>
            <a:endParaRPr lang="en-US" altLang="ja-JP"/>
          </a:p>
        </p:txBody>
      </p:sp>
      <p:sp>
        <p:nvSpPr>
          <p:cNvPr id="211971" name="Rectangle 3"/>
          <p:cNvSpPr>
            <a:spLocks noGrp="1" noChangeArrowheads="1"/>
          </p:cNvSpPr>
          <p:nvPr>
            <p:ph type="dt" sz="quarter" idx="1"/>
          </p:nvPr>
        </p:nvSpPr>
        <p:spPr bwMode="auto">
          <a:xfrm>
            <a:off x="3815373" y="0"/>
            <a:ext cx="2918831" cy="492309"/>
          </a:xfrm>
          <a:prstGeom prst="rect">
            <a:avLst/>
          </a:prstGeom>
          <a:noFill/>
          <a:ln w="9525">
            <a:noFill/>
            <a:miter lim="800000"/>
            <a:headEnd/>
            <a:tailEnd/>
          </a:ln>
          <a:effectLst/>
        </p:spPr>
        <p:txBody>
          <a:bodyPr vert="horz" wrap="square" lIns="94886" tIns="47444" rIns="94886" bIns="47444" numCol="1" anchor="t" anchorCtr="0" compatLnSpc="1">
            <a:prstTxWarp prst="textNoShape">
              <a:avLst/>
            </a:prstTxWarp>
          </a:bodyPr>
          <a:lstStyle>
            <a:lvl1pPr algn="r" defTabSz="948975">
              <a:defRPr sz="1300">
                <a:latin typeface="Arial" charset="0"/>
                <a:ea typeface="ＭＳ Ｐゴシック" pitchFamily="50" charset="-128"/>
              </a:defRPr>
            </a:lvl1pPr>
          </a:lstStyle>
          <a:p>
            <a:pPr>
              <a:defRPr/>
            </a:pPr>
            <a:endParaRPr lang="en-US" altLang="ja-JP"/>
          </a:p>
        </p:txBody>
      </p:sp>
      <p:sp>
        <p:nvSpPr>
          <p:cNvPr id="211972" name="Rectangle 4"/>
          <p:cNvSpPr>
            <a:spLocks noGrp="1" noChangeArrowheads="1"/>
          </p:cNvSpPr>
          <p:nvPr>
            <p:ph type="ftr" sz="quarter" idx="2"/>
          </p:nvPr>
        </p:nvSpPr>
        <p:spPr bwMode="auto">
          <a:xfrm>
            <a:off x="0" y="9378796"/>
            <a:ext cx="2918831" cy="492309"/>
          </a:xfrm>
          <a:prstGeom prst="rect">
            <a:avLst/>
          </a:prstGeom>
          <a:noFill/>
          <a:ln w="9525">
            <a:noFill/>
            <a:miter lim="800000"/>
            <a:headEnd/>
            <a:tailEnd/>
          </a:ln>
          <a:effectLst/>
        </p:spPr>
        <p:txBody>
          <a:bodyPr vert="horz" wrap="square" lIns="94886" tIns="47444" rIns="94886" bIns="47444" numCol="1" anchor="b" anchorCtr="0" compatLnSpc="1">
            <a:prstTxWarp prst="textNoShape">
              <a:avLst/>
            </a:prstTxWarp>
          </a:bodyPr>
          <a:lstStyle>
            <a:lvl1pPr defTabSz="948975">
              <a:defRPr sz="1300">
                <a:latin typeface="Arial" charset="0"/>
                <a:ea typeface="ＭＳ Ｐゴシック" pitchFamily="50" charset="-128"/>
              </a:defRPr>
            </a:lvl1pPr>
          </a:lstStyle>
          <a:p>
            <a:pPr>
              <a:defRPr/>
            </a:pPr>
            <a:endParaRPr lang="en-US" altLang="ja-JP"/>
          </a:p>
        </p:txBody>
      </p:sp>
      <p:sp>
        <p:nvSpPr>
          <p:cNvPr id="211973" name="Rectangle 5"/>
          <p:cNvSpPr>
            <a:spLocks noGrp="1" noChangeArrowheads="1"/>
          </p:cNvSpPr>
          <p:nvPr>
            <p:ph type="sldNum" sz="quarter" idx="3"/>
          </p:nvPr>
        </p:nvSpPr>
        <p:spPr bwMode="auto">
          <a:xfrm>
            <a:off x="3815373" y="9378796"/>
            <a:ext cx="2918831" cy="492309"/>
          </a:xfrm>
          <a:prstGeom prst="rect">
            <a:avLst/>
          </a:prstGeom>
          <a:noFill/>
          <a:ln w="9525">
            <a:noFill/>
            <a:miter lim="800000"/>
            <a:headEnd/>
            <a:tailEnd/>
          </a:ln>
          <a:effectLst/>
        </p:spPr>
        <p:txBody>
          <a:bodyPr vert="horz" wrap="square" lIns="94886" tIns="47444" rIns="94886" bIns="47444" numCol="1" anchor="b" anchorCtr="0" compatLnSpc="1">
            <a:prstTxWarp prst="textNoShape">
              <a:avLst/>
            </a:prstTxWarp>
          </a:bodyPr>
          <a:lstStyle>
            <a:lvl1pPr algn="r" defTabSz="948975">
              <a:defRPr sz="1300">
                <a:latin typeface="Arial" charset="0"/>
                <a:ea typeface="ＭＳ Ｐゴシック" pitchFamily="50" charset="-128"/>
              </a:defRPr>
            </a:lvl1pPr>
          </a:lstStyle>
          <a:p>
            <a:pPr>
              <a:defRPr/>
            </a:pPr>
            <a:fld id="{CAA30399-E75F-4033-A309-FF3C8B98E5DD}" type="slidenum">
              <a:rPr lang="en-US" altLang="ja-JP"/>
              <a:pPr>
                <a:defRPr/>
              </a:pPr>
              <a:t>‹#›</a:t>
            </a:fld>
            <a:endParaRPr lang="en-US" altLang="ja-JP" dirty="0"/>
          </a:p>
        </p:txBody>
      </p:sp>
    </p:spTree>
    <p:extLst>
      <p:ext uri="{BB962C8B-B14F-4D97-AF65-F5344CB8AC3E}">
        <p14:creationId xmlns:p14="http://schemas.microsoft.com/office/powerpoint/2010/main" val="1719063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2918831" cy="492309"/>
          </a:xfrm>
          <a:prstGeom prst="rect">
            <a:avLst/>
          </a:prstGeom>
          <a:noFill/>
          <a:ln w="9525">
            <a:noFill/>
            <a:miter lim="800000"/>
            <a:headEnd/>
            <a:tailEnd/>
          </a:ln>
          <a:effectLst/>
        </p:spPr>
        <p:txBody>
          <a:bodyPr vert="horz" wrap="square" lIns="94886" tIns="47444" rIns="94886" bIns="47444" numCol="1" anchor="t" anchorCtr="0" compatLnSpc="1">
            <a:prstTxWarp prst="textNoShape">
              <a:avLst/>
            </a:prstTxWarp>
          </a:bodyPr>
          <a:lstStyle>
            <a:lvl1pPr defTabSz="948975">
              <a:defRPr sz="1300">
                <a:latin typeface="Arial" charset="0"/>
                <a:ea typeface="ＭＳ Ｐゴシック" pitchFamily="50" charset="-128"/>
              </a:defRPr>
            </a:lvl1pPr>
          </a:lstStyle>
          <a:p>
            <a:pPr>
              <a:defRPr/>
            </a:pPr>
            <a:endParaRPr lang="en-US" altLang="ja-JP"/>
          </a:p>
        </p:txBody>
      </p:sp>
      <p:sp>
        <p:nvSpPr>
          <p:cNvPr id="160771" name="Rectangle 3"/>
          <p:cNvSpPr>
            <a:spLocks noGrp="1" noChangeArrowheads="1"/>
          </p:cNvSpPr>
          <p:nvPr>
            <p:ph type="dt" idx="1"/>
          </p:nvPr>
        </p:nvSpPr>
        <p:spPr bwMode="auto">
          <a:xfrm>
            <a:off x="3815373" y="0"/>
            <a:ext cx="2918831" cy="492309"/>
          </a:xfrm>
          <a:prstGeom prst="rect">
            <a:avLst/>
          </a:prstGeom>
          <a:noFill/>
          <a:ln w="9525">
            <a:noFill/>
            <a:miter lim="800000"/>
            <a:headEnd/>
            <a:tailEnd/>
          </a:ln>
          <a:effectLst/>
        </p:spPr>
        <p:txBody>
          <a:bodyPr vert="horz" wrap="square" lIns="94886" tIns="47444" rIns="94886" bIns="47444" numCol="1" anchor="t" anchorCtr="0" compatLnSpc="1">
            <a:prstTxWarp prst="textNoShape">
              <a:avLst/>
            </a:prstTxWarp>
          </a:bodyPr>
          <a:lstStyle>
            <a:lvl1pPr algn="r" defTabSz="948975">
              <a:defRPr sz="1300">
                <a:latin typeface="Arial" charset="0"/>
                <a:ea typeface="ＭＳ Ｐゴシック" pitchFamily="50" charset="-128"/>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898525" y="739775"/>
            <a:ext cx="4938713"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3" name="Rectangle 5"/>
          <p:cNvSpPr>
            <a:spLocks noGrp="1" noChangeArrowheads="1"/>
          </p:cNvSpPr>
          <p:nvPr>
            <p:ph type="body" sz="quarter" idx="3"/>
          </p:nvPr>
        </p:nvSpPr>
        <p:spPr bwMode="auto">
          <a:xfrm>
            <a:off x="673577" y="4689398"/>
            <a:ext cx="5388610" cy="4443243"/>
          </a:xfrm>
          <a:prstGeom prst="rect">
            <a:avLst/>
          </a:prstGeom>
          <a:noFill/>
          <a:ln w="9525">
            <a:noFill/>
            <a:miter lim="800000"/>
            <a:headEnd/>
            <a:tailEnd/>
          </a:ln>
          <a:effectLst/>
        </p:spPr>
        <p:txBody>
          <a:bodyPr vert="horz" wrap="square" lIns="94886" tIns="47444" rIns="94886" bIns="4744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60774" name="Rectangle 6"/>
          <p:cNvSpPr>
            <a:spLocks noGrp="1" noChangeArrowheads="1"/>
          </p:cNvSpPr>
          <p:nvPr>
            <p:ph type="ftr" sz="quarter" idx="4"/>
          </p:nvPr>
        </p:nvSpPr>
        <p:spPr bwMode="auto">
          <a:xfrm>
            <a:off x="0" y="9378796"/>
            <a:ext cx="2918831" cy="492309"/>
          </a:xfrm>
          <a:prstGeom prst="rect">
            <a:avLst/>
          </a:prstGeom>
          <a:noFill/>
          <a:ln w="9525">
            <a:noFill/>
            <a:miter lim="800000"/>
            <a:headEnd/>
            <a:tailEnd/>
          </a:ln>
          <a:effectLst/>
        </p:spPr>
        <p:txBody>
          <a:bodyPr vert="horz" wrap="square" lIns="94886" tIns="47444" rIns="94886" bIns="47444" numCol="1" anchor="b" anchorCtr="0" compatLnSpc="1">
            <a:prstTxWarp prst="textNoShape">
              <a:avLst/>
            </a:prstTxWarp>
          </a:bodyPr>
          <a:lstStyle>
            <a:lvl1pPr defTabSz="948975">
              <a:defRPr sz="1300">
                <a:latin typeface="Arial" charset="0"/>
                <a:ea typeface="ＭＳ Ｐゴシック" pitchFamily="50" charset="-128"/>
              </a:defRPr>
            </a:lvl1pPr>
          </a:lstStyle>
          <a:p>
            <a:pPr>
              <a:defRPr/>
            </a:pPr>
            <a:endParaRPr lang="en-US" altLang="ja-JP"/>
          </a:p>
        </p:txBody>
      </p:sp>
      <p:sp>
        <p:nvSpPr>
          <p:cNvPr id="160775" name="Rectangle 7"/>
          <p:cNvSpPr>
            <a:spLocks noGrp="1" noChangeArrowheads="1"/>
          </p:cNvSpPr>
          <p:nvPr>
            <p:ph type="sldNum" sz="quarter" idx="5"/>
          </p:nvPr>
        </p:nvSpPr>
        <p:spPr bwMode="auto">
          <a:xfrm>
            <a:off x="3815373" y="9378796"/>
            <a:ext cx="2918831" cy="492309"/>
          </a:xfrm>
          <a:prstGeom prst="rect">
            <a:avLst/>
          </a:prstGeom>
          <a:noFill/>
          <a:ln w="9525">
            <a:noFill/>
            <a:miter lim="800000"/>
            <a:headEnd/>
            <a:tailEnd/>
          </a:ln>
          <a:effectLst/>
        </p:spPr>
        <p:txBody>
          <a:bodyPr vert="horz" wrap="square" lIns="94886" tIns="47444" rIns="94886" bIns="47444" numCol="1" anchor="b" anchorCtr="0" compatLnSpc="1">
            <a:prstTxWarp prst="textNoShape">
              <a:avLst/>
            </a:prstTxWarp>
          </a:bodyPr>
          <a:lstStyle>
            <a:lvl1pPr algn="r" defTabSz="948975">
              <a:defRPr sz="1300">
                <a:latin typeface="Arial" charset="0"/>
                <a:ea typeface="ＭＳ Ｐゴシック" pitchFamily="50" charset="-128"/>
              </a:defRPr>
            </a:lvl1pPr>
          </a:lstStyle>
          <a:p>
            <a:pPr>
              <a:defRPr/>
            </a:pPr>
            <a:fld id="{CA7E97E9-A267-4C15-A685-648AC7005EF8}" type="slidenum">
              <a:rPr lang="en-US" altLang="ja-JP"/>
              <a:pPr>
                <a:defRPr/>
              </a:pPr>
              <a:t>‹#›</a:t>
            </a:fld>
            <a:endParaRPr lang="en-US" altLang="ja-JP" dirty="0"/>
          </a:p>
        </p:txBody>
      </p:sp>
    </p:spTree>
    <p:extLst>
      <p:ext uri="{BB962C8B-B14F-4D97-AF65-F5344CB8AC3E}">
        <p14:creationId xmlns:p14="http://schemas.microsoft.com/office/powerpoint/2010/main" val="9982890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p:nvSpPr>
        <p:spPr bwMode="hidden">
          <a:xfrm>
            <a:off x="0" y="1690688"/>
            <a:ext cx="9144000" cy="2533650"/>
          </a:xfrm>
          <a:prstGeom prst="rect">
            <a:avLst/>
          </a:prstGeom>
          <a:solidFill>
            <a:schemeClr val="accent6">
              <a:lumMod val="50000"/>
            </a:schemeClr>
          </a:solidFill>
          <a:ln w="9525">
            <a:noFill/>
            <a:miter lim="800000"/>
            <a:headEnd/>
            <a:tailEnd/>
          </a:ln>
        </p:spPr>
        <p:txBody>
          <a:bodyPr/>
          <a:lstStyle/>
          <a:p>
            <a:pPr>
              <a:defRPr/>
            </a:pPr>
            <a:endParaRPr kumimoji="0" lang="ja-JP" altLang="ja-JP" sz="2400" dirty="0">
              <a:latin typeface="HG丸ｺﾞｼｯｸM-PRO" pitchFamily="50" charset="-128"/>
              <a:ea typeface="HG丸ｺﾞｼｯｸM-PRO" pitchFamily="50" charset="-128"/>
            </a:endParaRPr>
          </a:p>
        </p:txBody>
      </p:sp>
      <p:grpSp>
        <p:nvGrpSpPr>
          <p:cNvPr id="5" name="Group 4"/>
          <p:cNvGrpSpPr>
            <a:grpSpLocks/>
          </p:cNvGrpSpPr>
          <p:nvPr userDrawn="1"/>
        </p:nvGrpSpPr>
        <p:grpSpPr bwMode="auto">
          <a:xfrm>
            <a:off x="0" y="0"/>
            <a:ext cx="9144000" cy="549275"/>
            <a:chOff x="0" y="0"/>
            <a:chExt cx="5760" cy="346"/>
          </a:xfrm>
        </p:grpSpPr>
        <p:sp>
          <p:nvSpPr>
            <p:cNvPr id="6"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endParaRPr kumimoji="0" lang="ja-JP" altLang="ja-JP" sz="2400">
                <a:latin typeface="HG丸ｺﾞｼｯｸM-PRO" pitchFamily="50" charset="-128"/>
                <a:ea typeface="HG丸ｺﾞｼｯｸM-PRO" pitchFamily="50" charset="-128"/>
              </a:endParaRPr>
            </a:p>
          </p:txBody>
        </p:sp>
        <p:sp>
          <p:nvSpPr>
            <p:cNvPr id="7" name="Rectangle 6"/>
            <p:cNvSpPr>
              <a:spLocks noChangeArrowheads="1"/>
            </p:cNvSpPr>
            <p:nvPr/>
          </p:nvSpPr>
          <p:spPr bwMode="auto">
            <a:xfrm>
              <a:off x="113" y="0"/>
              <a:ext cx="5647" cy="336"/>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noFill/>
              <a:miter lim="800000"/>
              <a:headEnd/>
              <a:tailEnd/>
            </a:ln>
          </p:spPr>
          <p:txBody>
            <a:bodyPr/>
            <a:lstStyle/>
            <a:p>
              <a:pPr>
                <a:defRPr/>
              </a:pPr>
              <a:endParaRPr kumimoji="0" lang="ja-JP" altLang="ja-JP" sz="2400" dirty="0">
                <a:latin typeface="HG丸ｺﾞｼｯｸM-PRO" pitchFamily="50" charset="-128"/>
                <a:ea typeface="HG丸ｺﾞｼｯｸM-PRO" pitchFamily="50" charset="-128"/>
              </a:endParaRPr>
            </a:p>
          </p:txBody>
        </p:sp>
        <p:sp>
          <p:nvSpPr>
            <p:cNvPr id="8"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hlink"/>
                </a:solidFill>
                <a:latin typeface="HG丸ｺﾞｼｯｸM-PRO" pitchFamily="50" charset="-128"/>
                <a:ea typeface="HG丸ｺﾞｼｯｸM-PRO" pitchFamily="50" charset="-128"/>
              </a:endParaRPr>
            </a:p>
          </p:txBody>
        </p:sp>
        <p:sp>
          <p:nvSpPr>
            <p:cNvPr id="9"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hlink"/>
                </a:solidFill>
                <a:latin typeface="HG丸ｺﾞｼｯｸM-PRO" pitchFamily="50" charset="-128"/>
                <a:ea typeface="HG丸ｺﾞｼｯｸM-PRO" pitchFamily="50" charset="-128"/>
              </a:endParaRPr>
            </a:p>
          </p:txBody>
        </p:sp>
        <p:sp>
          <p:nvSpPr>
            <p:cNvPr id="10"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accent2"/>
                </a:solidFill>
                <a:latin typeface="HG丸ｺﾞｼｯｸM-PRO" pitchFamily="50" charset="-128"/>
                <a:ea typeface="HG丸ｺﾞｼｯｸM-PRO" pitchFamily="50" charset="-128"/>
              </a:endParaRPr>
            </a:p>
          </p:txBody>
        </p:sp>
        <p:sp>
          <p:nvSpPr>
            <p:cNvPr id="11"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hlink"/>
                </a:solidFill>
                <a:latin typeface="HG丸ｺﾞｼｯｸM-PRO" pitchFamily="50" charset="-128"/>
                <a:ea typeface="HG丸ｺﾞｼｯｸM-PRO" pitchFamily="50" charset="-128"/>
              </a:endParaRPr>
            </a:p>
          </p:txBody>
        </p:sp>
        <p:sp>
          <p:nvSpPr>
            <p:cNvPr id="12"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sz="2400">
                <a:latin typeface="HG丸ｺﾞｼｯｸM-PRO" pitchFamily="50" charset="-128"/>
                <a:ea typeface="HG丸ｺﾞｼｯｸM-PRO" pitchFamily="50" charset="-128"/>
              </a:endParaRPr>
            </a:p>
          </p:txBody>
        </p:sp>
        <p:sp>
          <p:nvSpPr>
            <p:cNvPr id="13"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accent2"/>
                </a:solidFill>
                <a:latin typeface="HG丸ｺﾞｼｯｸM-PRO" pitchFamily="50" charset="-128"/>
                <a:ea typeface="HG丸ｺﾞｼｯｸM-PRO" pitchFamily="50" charset="-128"/>
              </a:endParaRPr>
            </a:p>
          </p:txBody>
        </p:sp>
        <p:sp>
          <p:nvSpPr>
            <p:cNvPr id="14" name="Rectangle 13"/>
            <p:cNvSpPr>
              <a:spLocks noChangeArrowheads="1"/>
            </p:cNvSpPr>
            <p:nvPr/>
          </p:nvSpPr>
          <p:spPr bwMode="auto">
            <a:xfrm>
              <a:off x="173" y="258"/>
              <a:ext cx="76" cy="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accent2"/>
                </a:solidFill>
                <a:latin typeface="HG丸ｺﾞｼｯｸM-PRO" pitchFamily="50" charset="-128"/>
                <a:ea typeface="HG丸ｺﾞｼｯｸM-PRO" pitchFamily="50" charset="-128"/>
              </a:endParaRPr>
            </a:p>
          </p:txBody>
        </p:sp>
      </p:grpSp>
      <p:sp>
        <p:nvSpPr>
          <p:cNvPr id="154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ja-JP" altLang="en-US"/>
              <a:t>マスタ タイトルの書式設定</a:t>
            </a:r>
          </a:p>
        </p:txBody>
      </p:sp>
      <p:sp>
        <p:nvSpPr>
          <p:cNvPr id="154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ja-JP" altLang="en-US"/>
              <a:t>マスタ サブタイトルの書式設定</a:t>
            </a:r>
          </a:p>
        </p:txBody>
      </p:sp>
      <p:sp>
        <p:nvSpPr>
          <p:cNvPr id="15"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ja-JP"/>
          </a:p>
        </p:txBody>
      </p:sp>
      <p:sp>
        <p:nvSpPr>
          <p:cNvPr id="16" name="Rectangle 17"/>
          <p:cNvSpPr>
            <a:spLocks noGrp="1" noChangeArrowheads="1"/>
          </p:cNvSpPr>
          <p:nvPr>
            <p:ph type="ftr" sz="quarter" idx="11"/>
          </p:nvPr>
        </p:nvSpPr>
        <p:spPr/>
        <p:txBody>
          <a:bodyPr/>
          <a:lstStyle>
            <a:lvl1pPr>
              <a:defRPr/>
            </a:lvl1pPr>
          </a:lstStyle>
          <a:p>
            <a:pPr>
              <a:defRPr/>
            </a:pPr>
            <a:endParaRPr lang="en-US" altLang="ja-JP"/>
          </a:p>
        </p:txBody>
      </p:sp>
      <p:sp>
        <p:nvSpPr>
          <p:cNvPr id="17" name="Rectangle 18"/>
          <p:cNvSpPr>
            <a:spLocks noGrp="1" noChangeArrowheads="1"/>
          </p:cNvSpPr>
          <p:nvPr>
            <p:ph type="sldNum" sz="quarter" idx="12"/>
          </p:nvPr>
        </p:nvSpPr>
        <p:spPr/>
        <p:txBody>
          <a:bodyPr/>
          <a:lstStyle>
            <a:lvl1pPr>
              <a:defRPr/>
            </a:lvl1pPr>
          </a:lstStyle>
          <a:p>
            <a:pPr>
              <a:defRPr/>
            </a:pPr>
            <a:fld id="{0D5E4C19-50F7-413E-B97A-814AEE74AA8A}" type="slidenum">
              <a:rPr lang="en-US" altLang="ja-JP"/>
              <a:pPr>
                <a:defRPr/>
              </a:pPr>
              <a:t>‹#›</a:t>
            </a:fld>
            <a:endParaRPr lang="en-US" altLang="ja-JP" dirty="0"/>
          </a:p>
        </p:txBody>
      </p:sp>
    </p:spTree>
    <p:extLst>
      <p:ext uri="{BB962C8B-B14F-4D97-AF65-F5344CB8AC3E}">
        <p14:creationId xmlns:p14="http://schemas.microsoft.com/office/powerpoint/2010/main" val="409053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3615788A-3B29-4CA3-9A7C-9269AA5F06E2}"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142926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457200"/>
            <a:ext cx="2286000" cy="6400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0" y="457200"/>
            <a:ext cx="6705600" cy="6400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2F2ECE88-06C1-4711-870D-B412027BDC4C}"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75265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457200"/>
            <a:ext cx="9144000" cy="6400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55597EA9-E5E9-42DC-BC45-A2A64EEEA9E9}" type="slidenum">
              <a:rPr lang="en-US" altLang="ja-JP"/>
              <a:pPr>
                <a:defRPr/>
              </a:pPr>
              <a:t>‹#›</a:t>
            </a:fld>
            <a:endParaRPr lang="en-US" altLang="ja-JP" dirty="0"/>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982680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457200"/>
            <a:ext cx="9144000" cy="811213"/>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0" y="1484313"/>
            <a:ext cx="4495800" cy="53736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484313"/>
            <a:ext cx="4495800" cy="53736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D7212F48-C20B-4C47-BCF3-BC3812551666}"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442090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p:nvSpPr>
        <p:spPr bwMode="hidden">
          <a:xfrm>
            <a:off x="0" y="1690688"/>
            <a:ext cx="9144000" cy="25336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sz="2400">
              <a:latin typeface="HG丸ｺﾞｼｯｸM-PRO" pitchFamily="50" charset="-128"/>
              <a:ea typeface="HG丸ｺﾞｼｯｸM-PRO" pitchFamily="50" charset="-128"/>
            </a:endParaRPr>
          </a:p>
        </p:txBody>
      </p:sp>
      <p:sp>
        <p:nvSpPr>
          <p:cNvPr id="154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ja-JP" altLang="en-US"/>
              <a:t>マスタ タイトルの書式設定</a:t>
            </a:r>
          </a:p>
        </p:txBody>
      </p:sp>
      <p:sp>
        <p:nvSpPr>
          <p:cNvPr id="154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ja-JP" altLang="en-US"/>
              <a:t>マスタ サブタイトルの書式設定</a:t>
            </a:r>
          </a:p>
        </p:txBody>
      </p:sp>
      <p:sp>
        <p:nvSpPr>
          <p:cNvPr id="5"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ja-JP"/>
          </a:p>
        </p:txBody>
      </p:sp>
      <p:sp>
        <p:nvSpPr>
          <p:cNvPr id="6" name="Rectangle 17"/>
          <p:cNvSpPr>
            <a:spLocks noGrp="1" noChangeArrowheads="1"/>
          </p:cNvSpPr>
          <p:nvPr>
            <p:ph type="ftr" sz="quarter" idx="11"/>
          </p:nvPr>
        </p:nvSpPr>
        <p:spPr/>
        <p:txBody>
          <a:bodyPr/>
          <a:lstStyle>
            <a:lvl1pPr>
              <a:defRPr/>
            </a:lvl1pPr>
          </a:lstStyle>
          <a:p>
            <a:pPr>
              <a:defRPr/>
            </a:pPr>
            <a:endParaRPr lang="en-US" altLang="ja-JP"/>
          </a:p>
        </p:txBody>
      </p:sp>
      <p:sp>
        <p:nvSpPr>
          <p:cNvPr id="7" name="Rectangle 18"/>
          <p:cNvSpPr>
            <a:spLocks noGrp="1" noChangeArrowheads="1"/>
          </p:cNvSpPr>
          <p:nvPr>
            <p:ph type="sldNum" sz="quarter" idx="12"/>
          </p:nvPr>
        </p:nvSpPr>
        <p:spPr/>
        <p:txBody>
          <a:bodyPr/>
          <a:lstStyle>
            <a:lvl1pPr>
              <a:defRPr/>
            </a:lvl1pPr>
          </a:lstStyle>
          <a:p>
            <a:pPr>
              <a:defRPr/>
            </a:pPr>
            <a:fld id="{7A737927-E922-40CD-B7CF-BF752EABD132}" type="slidenum">
              <a:rPr lang="en-US" altLang="ja-JP"/>
              <a:pPr>
                <a:defRPr/>
              </a:pPr>
              <a:t>‹#›</a:t>
            </a:fld>
            <a:endParaRPr lang="en-US" altLang="ja-JP" dirty="0"/>
          </a:p>
        </p:txBody>
      </p:sp>
    </p:spTree>
    <p:extLst>
      <p:ext uri="{BB962C8B-B14F-4D97-AF65-F5344CB8AC3E}">
        <p14:creationId xmlns:p14="http://schemas.microsoft.com/office/powerpoint/2010/main" val="3543781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36B88400-BBFF-4044-9578-B90091ECE54F}"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701712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FD37C804-A4C3-4D37-AAA8-E2E61BE21D8A}"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67422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0" y="1484313"/>
            <a:ext cx="4495800" cy="537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484313"/>
            <a:ext cx="4495800" cy="537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645E8C75-81F1-4E5C-8A96-BCF0474E61A6}"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566908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3"/>
          <p:cNvSpPr>
            <a:spLocks noGrp="1" noChangeArrowheads="1"/>
          </p:cNvSpPr>
          <p:nvPr>
            <p:ph type="sldNum" sz="quarter" idx="11"/>
          </p:nvPr>
        </p:nvSpPr>
        <p:spPr>
          <a:ln/>
        </p:spPr>
        <p:txBody>
          <a:bodyPr/>
          <a:lstStyle>
            <a:lvl1pPr>
              <a:defRPr/>
            </a:lvl1pPr>
          </a:lstStyle>
          <a:p>
            <a:pPr>
              <a:defRPr/>
            </a:pPr>
            <a:fld id="{0B28694B-3A79-413B-BDCD-9706324E7DC7}" type="slidenum">
              <a:rPr lang="en-US" altLang="ja-JP"/>
              <a:pPr>
                <a:defRPr/>
              </a:pPr>
              <a:t>‹#›</a:t>
            </a:fld>
            <a:endParaRPr lang="en-US" altLang="ja-JP" dirty="0"/>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273895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4FC9BB77-2059-4FD7-B45C-A1BCED88C45C}" type="slidenum">
              <a:rPr lang="en-US" altLang="ja-JP"/>
              <a:pPr>
                <a:defRPr/>
              </a:pPr>
              <a:t>‹#›</a:t>
            </a:fld>
            <a:endParaRPr lang="en-US" altLang="ja-JP" dirty="0"/>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015271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D8845513-A076-4845-BBD1-5EEA6298BB31}"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659850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3"/>
          <p:cNvSpPr>
            <a:spLocks noGrp="1" noChangeArrowheads="1"/>
          </p:cNvSpPr>
          <p:nvPr>
            <p:ph type="sldNum" sz="quarter" idx="11"/>
          </p:nvPr>
        </p:nvSpPr>
        <p:spPr>
          <a:ln/>
        </p:spPr>
        <p:txBody>
          <a:bodyPr/>
          <a:lstStyle>
            <a:lvl1pPr>
              <a:defRPr/>
            </a:lvl1pPr>
          </a:lstStyle>
          <a:p>
            <a:pPr>
              <a:defRPr/>
            </a:pPr>
            <a:fld id="{CDA8C2DC-D5C3-48C5-A703-9FB5B92E8DF7}" type="slidenum">
              <a:rPr lang="en-US" altLang="ja-JP"/>
              <a:pPr>
                <a:defRPr/>
              </a:pPr>
              <a:t>‹#›</a:t>
            </a:fld>
            <a:endParaRPr lang="en-US" altLang="ja-JP" dirty="0"/>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751653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9178E5A8-389E-4E48-AE2B-099E9F51F1DD}"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877285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83A77CC4-3DB6-4FE0-B39A-586450AEBE58}"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353412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E0B38641-D23B-40A9-BBD2-C3DCBD2A9B28}"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5512106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457200"/>
            <a:ext cx="2286000" cy="6400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0" y="457200"/>
            <a:ext cx="6705600" cy="6400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AEAA7AC6-F976-4F97-8DBE-262AFFF609D2}"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9012676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457200"/>
            <a:ext cx="9144000" cy="6400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5DC3C808-77DD-4877-BD86-28372D416962}" type="slidenum">
              <a:rPr lang="en-US" altLang="ja-JP"/>
              <a:pPr>
                <a:defRPr/>
              </a:pPr>
              <a:t>‹#›</a:t>
            </a:fld>
            <a:endParaRPr lang="en-US" altLang="ja-JP" dirty="0"/>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3161971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457200"/>
            <a:ext cx="9144000" cy="811213"/>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0" y="1484313"/>
            <a:ext cx="4495800" cy="53736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484313"/>
            <a:ext cx="4495800" cy="53736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170E7D7D-4447-477E-A62A-F2C59EC200C6}"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63648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0EDFBA84-DCA1-4D2D-853F-66A69AB80691}"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47817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0" y="1484313"/>
            <a:ext cx="4495800" cy="537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484313"/>
            <a:ext cx="4495800" cy="537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446231C4-C4C6-4EDF-BE1A-2E19FBF3A6DD}"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513937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3"/>
          <p:cNvSpPr>
            <a:spLocks noGrp="1" noChangeArrowheads="1"/>
          </p:cNvSpPr>
          <p:nvPr>
            <p:ph type="sldNum" sz="quarter" idx="11"/>
          </p:nvPr>
        </p:nvSpPr>
        <p:spPr>
          <a:ln/>
        </p:spPr>
        <p:txBody>
          <a:bodyPr/>
          <a:lstStyle>
            <a:lvl1pPr>
              <a:defRPr/>
            </a:lvl1pPr>
          </a:lstStyle>
          <a:p>
            <a:pPr>
              <a:defRPr/>
            </a:pPr>
            <a:fld id="{D0B2D9FD-C652-458E-81D8-4FE030C6BDA4}" type="slidenum">
              <a:rPr lang="en-US" altLang="ja-JP"/>
              <a:pPr>
                <a:defRPr/>
              </a:pPr>
              <a:t>‹#›</a:t>
            </a:fld>
            <a:endParaRPr lang="en-US" altLang="ja-JP" dirty="0"/>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26286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EB45D67F-1124-445B-9CED-90C8A667C751}" type="slidenum">
              <a:rPr lang="en-US" altLang="ja-JP"/>
              <a:pPr>
                <a:defRPr/>
              </a:pPr>
              <a:t>‹#›</a:t>
            </a:fld>
            <a:endParaRPr lang="en-US" altLang="ja-JP" dirty="0"/>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08747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3"/>
          <p:cNvSpPr>
            <a:spLocks noGrp="1" noChangeArrowheads="1"/>
          </p:cNvSpPr>
          <p:nvPr>
            <p:ph type="sldNum" sz="quarter" idx="11"/>
          </p:nvPr>
        </p:nvSpPr>
        <p:spPr>
          <a:ln/>
        </p:spPr>
        <p:txBody>
          <a:bodyPr/>
          <a:lstStyle>
            <a:lvl1pPr>
              <a:defRPr/>
            </a:lvl1pPr>
          </a:lstStyle>
          <a:p>
            <a:pPr>
              <a:defRPr/>
            </a:pPr>
            <a:fld id="{4F37ACA4-562C-4F7A-AE48-1EF19CE14F2D}" type="slidenum">
              <a:rPr lang="en-US" altLang="ja-JP"/>
              <a:pPr>
                <a:defRPr/>
              </a:pPr>
              <a:t>‹#›</a:t>
            </a:fld>
            <a:endParaRPr lang="en-US" altLang="ja-JP" dirty="0"/>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42901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DFD6FA51-664B-43F3-A671-890FD1069DD0}"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93831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D4CD7406-5830-4887-BE04-133759206181}"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603362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mn-lt"/>
                <a:ea typeface="+mn-ea"/>
              </a:defRPr>
            </a:lvl1pPr>
          </a:lstStyle>
          <a:p>
            <a:pPr>
              <a:defRPr/>
            </a:pPr>
            <a:endParaRPr lang="en-US" altLang="ja-JP"/>
          </a:p>
        </p:txBody>
      </p:sp>
      <p:sp>
        <p:nvSpPr>
          <p:cNvPr id="153603" name="Rectangle 3"/>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mn-lt"/>
                <a:ea typeface="+mn-ea"/>
              </a:defRPr>
            </a:lvl1pPr>
          </a:lstStyle>
          <a:p>
            <a:pPr>
              <a:defRPr/>
            </a:pPr>
            <a:fld id="{6F29BF7A-F15F-46CD-9B4A-8810F7E25B3A}" type="slidenum">
              <a:rPr lang="en-US" altLang="ja-JP"/>
              <a:pPr>
                <a:defRPr/>
              </a:pPr>
              <a:t>‹#›</a:t>
            </a:fld>
            <a:endParaRPr lang="en-US" altLang="ja-JP" dirty="0"/>
          </a:p>
        </p:txBody>
      </p:sp>
      <p:grpSp>
        <p:nvGrpSpPr>
          <p:cNvPr id="1028" name="Group 4"/>
          <p:cNvGrpSpPr>
            <a:grpSpLocks/>
          </p:cNvGrpSpPr>
          <p:nvPr/>
        </p:nvGrpSpPr>
        <p:grpSpPr bwMode="auto">
          <a:xfrm>
            <a:off x="0" y="0"/>
            <a:ext cx="9144000" cy="549275"/>
            <a:chOff x="0" y="0"/>
            <a:chExt cx="5760" cy="346"/>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endParaRPr kumimoji="0" lang="ja-JP" altLang="ja-JP" sz="2400">
                <a:latin typeface="HG丸ｺﾞｼｯｸM-PRO" pitchFamily="50" charset="-128"/>
                <a:ea typeface="HG丸ｺﾞｼｯｸM-PRO" pitchFamily="50" charset="-128"/>
              </a:endParaRPr>
            </a:p>
          </p:txBody>
        </p:sp>
        <p:sp>
          <p:nvSpPr>
            <p:cNvPr id="153606" name="Rectangle 6"/>
            <p:cNvSpPr>
              <a:spLocks noChangeArrowheads="1"/>
            </p:cNvSpPr>
            <p:nvPr/>
          </p:nvSpPr>
          <p:spPr bwMode="auto">
            <a:xfrm>
              <a:off x="113" y="0"/>
              <a:ext cx="5647" cy="336"/>
            </a:xfrm>
            <a:prstGeom prst="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ln w="9525">
              <a:noFill/>
              <a:miter lim="800000"/>
              <a:headEnd/>
              <a:tailEnd/>
            </a:ln>
          </p:spPr>
          <p:txBody>
            <a:bodyPr/>
            <a:lstStyle/>
            <a:p>
              <a:pPr>
                <a:defRPr/>
              </a:pPr>
              <a:endParaRPr kumimoji="0" lang="ja-JP" altLang="ja-JP" sz="2400" dirty="0">
                <a:latin typeface="HG丸ｺﾞｼｯｸM-PRO" pitchFamily="50" charset="-128"/>
                <a:ea typeface="HG丸ｺﾞｼｯｸM-PRO" pitchFamily="50" charset="-128"/>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hlink"/>
                </a:solidFill>
                <a:latin typeface="HG丸ｺﾞｼｯｸM-PRO" pitchFamily="50" charset="-128"/>
                <a:ea typeface="HG丸ｺﾞｼｯｸM-PRO" pitchFamily="50" charset="-128"/>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hlink"/>
                </a:solidFill>
                <a:latin typeface="HG丸ｺﾞｼｯｸM-PRO" pitchFamily="50" charset="-128"/>
                <a:ea typeface="HG丸ｺﾞｼｯｸM-PRO" pitchFamily="50" charset="-128"/>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accent2"/>
                </a:solidFill>
                <a:latin typeface="HG丸ｺﾞｼｯｸM-PRO" pitchFamily="50" charset="-128"/>
                <a:ea typeface="HG丸ｺﾞｼｯｸM-PRO" pitchFamily="50" charset="-128"/>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hlink"/>
                </a:solidFill>
                <a:latin typeface="HG丸ｺﾞｼｯｸM-PRO" pitchFamily="50" charset="-128"/>
                <a:ea typeface="HG丸ｺﾞｼｯｸM-PRO" pitchFamily="50" charset="-128"/>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sz="2400">
                <a:latin typeface="HG丸ｺﾞｼｯｸM-PRO" pitchFamily="50" charset="-128"/>
                <a:ea typeface="HG丸ｺﾞｼｯｸM-PRO" pitchFamily="50" charset="-128"/>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accent2"/>
                </a:solidFill>
                <a:latin typeface="HG丸ｺﾞｼｯｸM-PRO" pitchFamily="50" charset="-128"/>
                <a:ea typeface="HG丸ｺﾞｼｯｸM-PRO" pitchFamily="50" charset="-128"/>
              </a:endParaRPr>
            </a:p>
          </p:txBody>
        </p:sp>
        <p:sp>
          <p:nvSpPr>
            <p:cNvPr id="1040" name="Rectangle 13"/>
            <p:cNvSpPr>
              <a:spLocks noChangeArrowheads="1"/>
            </p:cNvSpPr>
            <p:nvPr/>
          </p:nvSpPr>
          <p:spPr bwMode="auto">
            <a:xfrm>
              <a:off x="173" y="258"/>
              <a:ext cx="76" cy="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accent2"/>
                </a:solidFill>
                <a:latin typeface="HG丸ｺﾞｼｯｸM-PRO" pitchFamily="50" charset="-128"/>
                <a:ea typeface="HG丸ｺﾞｼｯｸM-PRO" pitchFamily="50" charset="-128"/>
              </a:endParaRPr>
            </a:p>
          </p:txBody>
        </p:sp>
      </p:grpSp>
      <p:sp>
        <p:nvSpPr>
          <p:cNvPr id="1029" name="Rectangle 14"/>
          <p:cNvSpPr>
            <a:spLocks noGrp="1" noChangeArrowheads="1"/>
          </p:cNvSpPr>
          <p:nvPr>
            <p:ph type="title"/>
          </p:nvPr>
        </p:nvSpPr>
        <p:spPr bwMode="auto">
          <a:xfrm>
            <a:off x="0" y="530225"/>
            <a:ext cx="91440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p:cNvSpPr>
            <a:spLocks noGrp="1" noChangeArrowheads="1"/>
          </p:cNvSpPr>
          <p:nvPr>
            <p:ph type="body" idx="1"/>
          </p:nvPr>
        </p:nvSpPr>
        <p:spPr bwMode="auto">
          <a:xfrm>
            <a:off x="0" y="1484313"/>
            <a:ext cx="9144000" cy="537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mn-lt"/>
                <a:ea typeface="+mn-ea"/>
              </a:defRPr>
            </a:lvl1pPr>
          </a:lstStyle>
          <a:p>
            <a:pPr>
              <a:defRPr/>
            </a:pPr>
            <a:endParaRPr lang="en-US" altLang="ja-JP"/>
          </a:p>
        </p:txBody>
      </p:sp>
    </p:spTree>
  </p:cSld>
  <p:clrMap bg1="lt1" tx1="dk1" bg2="lt2" tx2="dk2" accent1="accent1" accent2="accent2" accent3="accent3" accent4="accent4" accent5="accent5" accent6="accent6" hlink="hlink" folHlink="folHlink"/>
  <p:sldLayoutIdLst>
    <p:sldLayoutId id="2147485112" r:id="rId1"/>
    <p:sldLayoutId id="2147485088" r:id="rId2"/>
    <p:sldLayoutId id="2147485089" r:id="rId3"/>
    <p:sldLayoutId id="2147485090" r:id="rId4"/>
    <p:sldLayoutId id="2147485091" r:id="rId5"/>
    <p:sldLayoutId id="2147485092" r:id="rId6"/>
    <p:sldLayoutId id="2147485093" r:id="rId7"/>
    <p:sldLayoutId id="2147485094" r:id="rId8"/>
    <p:sldLayoutId id="2147485095" r:id="rId9"/>
    <p:sldLayoutId id="2147485096" r:id="rId10"/>
    <p:sldLayoutId id="2147485097" r:id="rId11"/>
    <p:sldLayoutId id="2147485098" r:id="rId12"/>
    <p:sldLayoutId id="2147485099" r:id="rId13"/>
  </p:sldLayoutIdLst>
  <p:hf hdr="0" ftr="0" dt="0"/>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HG丸ｺﾞｼｯｸM-PRO" pitchFamily="50" charset="-128"/>
          <a:ea typeface="HG丸ｺﾞｼｯｸM-PRO" pitchFamily="50" charset="-128"/>
        </a:defRPr>
      </a:lvl2pPr>
      <a:lvl3pPr algn="ctr" rtl="0" eaLnBrk="0" fontAlgn="base" hangingPunct="0">
        <a:spcBef>
          <a:spcPct val="0"/>
        </a:spcBef>
        <a:spcAft>
          <a:spcPct val="0"/>
        </a:spcAft>
        <a:defRPr kumimoji="1" sz="4400">
          <a:solidFill>
            <a:schemeClr val="tx1"/>
          </a:solidFill>
          <a:latin typeface="HG丸ｺﾞｼｯｸM-PRO" pitchFamily="50" charset="-128"/>
          <a:ea typeface="HG丸ｺﾞｼｯｸM-PRO" pitchFamily="50" charset="-128"/>
        </a:defRPr>
      </a:lvl3pPr>
      <a:lvl4pPr algn="ctr" rtl="0" eaLnBrk="0" fontAlgn="base" hangingPunct="0">
        <a:spcBef>
          <a:spcPct val="0"/>
        </a:spcBef>
        <a:spcAft>
          <a:spcPct val="0"/>
        </a:spcAft>
        <a:defRPr kumimoji="1" sz="4400">
          <a:solidFill>
            <a:schemeClr val="tx1"/>
          </a:solidFill>
          <a:latin typeface="HG丸ｺﾞｼｯｸM-PRO" pitchFamily="50" charset="-128"/>
          <a:ea typeface="HG丸ｺﾞｼｯｸM-PRO" pitchFamily="50" charset="-128"/>
        </a:defRPr>
      </a:lvl4pPr>
      <a:lvl5pPr algn="ctr" rtl="0" eaLnBrk="0" fontAlgn="base" hangingPunct="0">
        <a:spcBef>
          <a:spcPct val="0"/>
        </a:spcBef>
        <a:spcAft>
          <a:spcPct val="0"/>
        </a:spcAft>
        <a:defRPr kumimoji="1" sz="4400">
          <a:solidFill>
            <a:schemeClr val="tx1"/>
          </a:solidFill>
          <a:latin typeface="HG丸ｺﾞｼｯｸM-PRO" pitchFamily="50" charset="-128"/>
          <a:ea typeface="HG丸ｺﾞｼｯｸM-PRO" pitchFamily="50" charset="-128"/>
        </a:defRPr>
      </a:lvl5pPr>
      <a:lvl6pPr marL="457200" algn="ctr" rtl="0" fontAlgn="base">
        <a:spcBef>
          <a:spcPct val="0"/>
        </a:spcBef>
        <a:spcAft>
          <a:spcPct val="0"/>
        </a:spcAft>
        <a:defRPr kumimoji="1" sz="4400">
          <a:solidFill>
            <a:schemeClr val="tx1"/>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4400">
          <a:solidFill>
            <a:schemeClr val="tx1"/>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4400">
          <a:solidFill>
            <a:schemeClr val="tx1"/>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4400">
          <a:solidFill>
            <a:schemeClr val="tx1"/>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atin typeface="+mn-lt"/>
                <a:ea typeface="+mn-ea"/>
              </a:defRPr>
            </a:lvl1pPr>
          </a:lstStyle>
          <a:p>
            <a:pPr>
              <a:defRPr/>
            </a:pPr>
            <a:endParaRPr lang="en-US" altLang="ja-JP"/>
          </a:p>
        </p:txBody>
      </p:sp>
      <p:sp>
        <p:nvSpPr>
          <p:cNvPr id="153603" name="Rectangle 3"/>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mn-lt"/>
                <a:ea typeface="+mn-ea"/>
              </a:defRPr>
            </a:lvl1pPr>
          </a:lstStyle>
          <a:p>
            <a:pPr>
              <a:defRPr/>
            </a:pPr>
            <a:fld id="{87BFC8FA-6AAA-487E-825B-D89ECCFC3FC0}" type="slidenum">
              <a:rPr lang="en-US" altLang="ja-JP"/>
              <a:pPr>
                <a:defRPr/>
              </a:pPr>
              <a:t>‹#›</a:t>
            </a:fld>
            <a:endParaRPr lang="en-US" altLang="ja-JP" dirty="0"/>
          </a:p>
        </p:txBody>
      </p:sp>
      <p:sp>
        <p:nvSpPr>
          <p:cNvPr id="2052" name="Rectangle 14"/>
          <p:cNvSpPr>
            <a:spLocks noGrp="1" noChangeArrowheads="1"/>
          </p:cNvSpPr>
          <p:nvPr>
            <p:ph type="title"/>
          </p:nvPr>
        </p:nvSpPr>
        <p:spPr bwMode="auto">
          <a:xfrm>
            <a:off x="0" y="457200"/>
            <a:ext cx="91440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3" name="Rectangle 15"/>
          <p:cNvSpPr>
            <a:spLocks noGrp="1" noChangeArrowheads="1"/>
          </p:cNvSpPr>
          <p:nvPr>
            <p:ph type="body" idx="1"/>
          </p:nvPr>
        </p:nvSpPr>
        <p:spPr bwMode="auto">
          <a:xfrm>
            <a:off x="0" y="1484313"/>
            <a:ext cx="9144000" cy="537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mn-lt"/>
                <a:ea typeface="+mn-ea"/>
              </a:defRPr>
            </a:lvl1pPr>
          </a:lstStyle>
          <a:p>
            <a:pPr>
              <a:defRPr/>
            </a:pPr>
            <a:endParaRPr lang="en-US" altLang="ja-JP"/>
          </a:p>
        </p:txBody>
      </p:sp>
      <p:grpSp>
        <p:nvGrpSpPr>
          <p:cNvPr id="2055" name="Group 4"/>
          <p:cNvGrpSpPr>
            <a:grpSpLocks/>
          </p:cNvGrpSpPr>
          <p:nvPr/>
        </p:nvGrpSpPr>
        <p:grpSpPr bwMode="auto">
          <a:xfrm>
            <a:off x="0" y="0"/>
            <a:ext cx="9144000" cy="546100"/>
            <a:chOff x="0" y="0"/>
            <a:chExt cx="5760" cy="344"/>
          </a:xfrm>
        </p:grpSpPr>
        <p:sp>
          <p:nvSpPr>
            <p:cNvPr id="2056"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endParaRPr kumimoji="0" lang="ja-JP" altLang="ja-JP" sz="2400">
                <a:latin typeface="HG丸ｺﾞｼｯｸM-PRO" pitchFamily="50" charset="-128"/>
                <a:ea typeface="HG丸ｺﾞｼｯｸM-PRO" pitchFamily="50" charset="-128"/>
              </a:endParaRPr>
            </a:p>
          </p:txBody>
        </p:sp>
        <p:sp>
          <p:nvSpPr>
            <p:cNvPr id="2057"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sz="2400">
                <a:latin typeface="HG丸ｺﾞｼｯｸM-PRO" pitchFamily="50" charset="-128"/>
                <a:ea typeface="HG丸ｺﾞｼｯｸM-PRO" pitchFamily="50" charset="-128"/>
              </a:endParaRPr>
            </a:p>
          </p:txBody>
        </p:sp>
        <p:sp>
          <p:nvSpPr>
            <p:cNvPr id="2058"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hlink"/>
                </a:solidFill>
                <a:latin typeface="HG丸ｺﾞｼｯｸM-PRO" pitchFamily="50" charset="-128"/>
                <a:ea typeface="HG丸ｺﾞｼｯｸM-PRO" pitchFamily="50" charset="-128"/>
              </a:endParaRPr>
            </a:p>
          </p:txBody>
        </p:sp>
        <p:sp>
          <p:nvSpPr>
            <p:cNvPr id="2059"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hlink"/>
                </a:solidFill>
                <a:latin typeface="HG丸ｺﾞｼｯｸM-PRO" pitchFamily="50" charset="-128"/>
                <a:ea typeface="HG丸ｺﾞｼｯｸM-PRO" pitchFamily="50" charset="-128"/>
              </a:endParaRPr>
            </a:p>
          </p:txBody>
        </p:sp>
        <p:sp>
          <p:nvSpPr>
            <p:cNvPr id="2060"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accent2"/>
                </a:solidFill>
                <a:latin typeface="HG丸ｺﾞｼｯｸM-PRO" pitchFamily="50" charset="-128"/>
                <a:ea typeface="HG丸ｺﾞｼｯｸM-PRO" pitchFamily="50" charset="-128"/>
              </a:endParaRPr>
            </a:p>
          </p:txBody>
        </p:sp>
        <p:sp>
          <p:nvSpPr>
            <p:cNvPr id="2061"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hlink"/>
                </a:solidFill>
                <a:latin typeface="HG丸ｺﾞｼｯｸM-PRO" pitchFamily="50" charset="-128"/>
                <a:ea typeface="HG丸ｺﾞｼｯｸM-PRO" pitchFamily="50" charset="-128"/>
              </a:endParaRPr>
            </a:p>
          </p:txBody>
        </p:sp>
        <p:sp>
          <p:nvSpPr>
            <p:cNvPr id="2062"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sz="2400">
                <a:latin typeface="HG丸ｺﾞｼｯｸM-PRO" pitchFamily="50" charset="-128"/>
                <a:ea typeface="HG丸ｺﾞｼｯｸM-PRO" pitchFamily="50" charset="-128"/>
              </a:endParaRPr>
            </a:p>
          </p:txBody>
        </p:sp>
        <p:sp>
          <p:nvSpPr>
            <p:cNvPr id="2063"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accent2"/>
                </a:solidFill>
                <a:latin typeface="HG丸ｺﾞｼｯｸM-PRO" pitchFamily="50" charset="-128"/>
                <a:ea typeface="HG丸ｺﾞｼｯｸM-PRO" pitchFamily="50" charset="-128"/>
              </a:endParaRPr>
            </a:p>
          </p:txBody>
        </p:sp>
        <p:sp>
          <p:nvSpPr>
            <p:cNvPr id="2064"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kumimoji="0" lang="ja-JP" altLang="ja-JP">
                <a:solidFill>
                  <a:schemeClr val="accent2"/>
                </a:solidFill>
                <a:latin typeface="HG丸ｺﾞｼｯｸM-PRO" pitchFamily="50" charset="-128"/>
                <a:ea typeface="HG丸ｺﾞｼｯｸM-PRO" pitchFamily="50" charset="-128"/>
              </a:endParaRPr>
            </a:p>
          </p:txBody>
        </p:sp>
      </p:grpSp>
    </p:spTree>
  </p:cSld>
  <p:clrMap bg1="lt1" tx1="dk1" bg2="lt2" tx2="dk2" accent1="accent1" accent2="accent2" accent3="accent3" accent4="accent4" accent5="accent5" accent6="accent6" hlink="hlink" folHlink="folHlink"/>
  <p:sldLayoutIdLst>
    <p:sldLayoutId id="2147485113" r:id="rId1"/>
    <p:sldLayoutId id="2147485100" r:id="rId2"/>
    <p:sldLayoutId id="2147485101" r:id="rId3"/>
    <p:sldLayoutId id="2147485102" r:id="rId4"/>
    <p:sldLayoutId id="2147485103" r:id="rId5"/>
    <p:sldLayoutId id="2147485104" r:id="rId6"/>
    <p:sldLayoutId id="2147485105" r:id="rId7"/>
    <p:sldLayoutId id="2147485106" r:id="rId8"/>
    <p:sldLayoutId id="2147485107" r:id="rId9"/>
    <p:sldLayoutId id="2147485108" r:id="rId10"/>
    <p:sldLayoutId id="2147485109" r:id="rId11"/>
    <p:sldLayoutId id="2147485110" r:id="rId12"/>
    <p:sldLayoutId id="2147485111" r:id="rId13"/>
  </p:sldLayoutIdLst>
  <p:hf hdr="0" ftr="0" dt="0"/>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HG丸ｺﾞｼｯｸM-PRO" pitchFamily="50" charset="-128"/>
          <a:ea typeface="HG丸ｺﾞｼｯｸM-PRO" pitchFamily="50" charset="-128"/>
        </a:defRPr>
      </a:lvl2pPr>
      <a:lvl3pPr algn="ctr" rtl="0" eaLnBrk="0" fontAlgn="base" hangingPunct="0">
        <a:spcBef>
          <a:spcPct val="0"/>
        </a:spcBef>
        <a:spcAft>
          <a:spcPct val="0"/>
        </a:spcAft>
        <a:defRPr kumimoji="1" sz="4400">
          <a:solidFill>
            <a:schemeClr val="tx1"/>
          </a:solidFill>
          <a:latin typeface="HG丸ｺﾞｼｯｸM-PRO" pitchFamily="50" charset="-128"/>
          <a:ea typeface="HG丸ｺﾞｼｯｸM-PRO" pitchFamily="50" charset="-128"/>
        </a:defRPr>
      </a:lvl3pPr>
      <a:lvl4pPr algn="ctr" rtl="0" eaLnBrk="0" fontAlgn="base" hangingPunct="0">
        <a:spcBef>
          <a:spcPct val="0"/>
        </a:spcBef>
        <a:spcAft>
          <a:spcPct val="0"/>
        </a:spcAft>
        <a:defRPr kumimoji="1" sz="4400">
          <a:solidFill>
            <a:schemeClr val="tx1"/>
          </a:solidFill>
          <a:latin typeface="HG丸ｺﾞｼｯｸM-PRO" pitchFamily="50" charset="-128"/>
          <a:ea typeface="HG丸ｺﾞｼｯｸM-PRO" pitchFamily="50" charset="-128"/>
        </a:defRPr>
      </a:lvl4pPr>
      <a:lvl5pPr algn="ctr" rtl="0" eaLnBrk="0" fontAlgn="base" hangingPunct="0">
        <a:spcBef>
          <a:spcPct val="0"/>
        </a:spcBef>
        <a:spcAft>
          <a:spcPct val="0"/>
        </a:spcAft>
        <a:defRPr kumimoji="1" sz="4400">
          <a:solidFill>
            <a:schemeClr val="tx1"/>
          </a:solidFill>
          <a:latin typeface="HG丸ｺﾞｼｯｸM-PRO" pitchFamily="50" charset="-128"/>
          <a:ea typeface="HG丸ｺﾞｼｯｸM-PRO" pitchFamily="50" charset="-128"/>
        </a:defRPr>
      </a:lvl5pPr>
      <a:lvl6pPr marL="457200" algn="ctr" rtl="0" fontAlgn="base">
        <a:spcBef>
          <a:spcPct val="0"/>
        </a:spcBef>
        <a:spcAft>
          <a:spcPct val="0"/>
        </a:spcAft>
        <a:defRPr kumimoji="1" sz="4400">
          <a:solidFill>
            <a:schemeClr val="tx1"/>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4400">
          <a:solidFill>
            <a:schemeClr val="tx1"/>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4400">
          <a:solidFill>
            <a:schemeClr val="tx1"/>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4400">
          <a:solidFill>
            <a:schemeClr val="tx1"/>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a:spLocks noGrp="1" noChangeArrowheads="1"/>
          </p:cNvSpPr>
          <p:nvPr>
            <p:ph type="sldNum" sz="quarter" idx="12"/>
          </p:nvPr>
        </p:nvSpPr>
        <p:spPr/>
        <p:txBody>
          <a:bodyPr/>
          <a:lstStyle/>
          <a:p>
            <a:pPr>
              <a:defRPr/>
            </a:pPr>
            <a:fld id="{C9770FB2-EC6E-475D-AC10-7286549F3899}" type="slidenum">
              <a:rPr lang="en-US" altLang="ja-JP"/>
              <a:pPr>
                <a:defRPr/>
              </a:pPr>
              <a:t>1</a:t>
            </a:fld>
            <a:endParaRPr lang="en-US" altLang="ja-JP" dirty="0"/>
          </a:p>
        </p:txBody>
      </p:sp>
      <p:sp>
        <p:nvSpPr>
          <p:cNvPr id="2060" name="Rectangle 12"/>
          <p:cNvSpPr>
            <a:spLocks noGrp="1" noChangeArrowheads="1"/>
          </p:cNvSpPr>
          <p:nvPr>
            <p:ph type="ctrTitle"/>
          </p:nvPr>
        </p:nvSpPr>
        <p:spPr>
          <a:xfrm>
            <a:off x="0" y="1770063"/>
            <a:ext cx="9144000" cy="2354262"/>
          </a:xfrm>
        </p:spPr>
        <p:txBody>
          <a:bodyPr/>
          <a:lstStyle/>
          <a:p>
            <a:pPr eaLnBrk="1" hangingPunct="1">
              <a:defRPr/>
            </a:pPr>
            <a:r>
              <a:rPr lang="en-US" altLang="ja-JP" sz="4000" b="1" dirty="0">
                <a:solidFill>
                  <a:schemeClr val="bg1"/>
                </a:solidFill>
                <a:effectLst>
                  <a:outerShdw blurRad="38100" dist="38100" dir="2700000" algn="tl">
                    <a:srgbClr val="C0C0C0"/>
                  </a:outerShdw>
                </a:effectLst>
              </a:rPr>
              <a:t>【</a:t>
            </a:r>
            <a:r>
              <a:rPr lang="zh-TW" altLang="en-US" sz="4000" b="1" dirty="0">
                <a:solidFill>
                  <a:schemeClr val="bg1"/>
                </a:solidFill>
                <a:effectLst>
                  <a:outerShdw blurRad="38100" dist="38100" dir="2700000" algn="tl">
                    <a:srgbClr val="C0C0C0"/>
                  </a:outerShdw>
                </a:effectLst>
              </a:rPr>
              <a:t>沖縄模擬選挙</a:t>
            </a:r>
            <a:r>
              <a:rPr lang="en-US" altLang="zh-TW" sz="4000" b="1" dirty="0">
                <a:solidFill>
                  <a:schemeClr val="bg1"/>
                </a:solidFill>
                <a:effectLst>
                  <a:outerShdw blurRad="38100" dist="38100" dir="2700000" algn="tl">
                    <a:srgbClr val="C0C0C0"/>
                  </a:outerShdw>
                </a:effectLst>
              </a:rPr>
              <a:t>2018</a:t>
            </a:r>
            <a:r>
              <a:rPr lang="en-US" altLang="ja-JP" sz="4000" b="1" dirty="0">
                <a:solidFill>
                  <a:schemeClr val="bg1"/>
                </a:solidFill>
                <a:effectLst>
                  <a:outerShdw blurRad="38100" dist="38100" dir="2700000" algn="tl">
                    <a:srgbClr val="C0C0C0"/>
                  </a:outerShdw>
                </a:effectLst>
              </a:rPr>
              <a:t>】</a:t>
            </a:r>
            <a:br>
              <a:rPr lang="en-US" altLang="ja-JP" sz="4000" b="1" dirty="0">
                <a:solidFill>
                  <a:schemeClr val="bg1"/>
                </a:solidFill>
                <a:effectLst>
                  <a:outerShdw blurRad="38100" dist="38100" dir="2700000" algn="tl">
                    <a:srgbClr val="C0C0C0"/>
                  </a:outerShdw>
                </a:effectLst>
              </a:rPr>
            </a:br>
            <a:br>
              <a:rPr lang="en-US" altLang="ja-JP" sz="1600" b="1" dirty="0">
                <a:solidFill>
                  <a:schemeClr val="bg1"/>
                </a:solidFill>
                <a:effectLst>
                  <a:outerShdw blurRad="38100" dist="38100" dir="2700000" algn="tl">
                    <a:srgbClr val="C0C0C0"/>
                  </a:outerShdw>
                </a:effectLst>
              </a:rPr>
            </a:br>
            <a:r>
              <a:rPr lang="ja-JP" altLang="en-US" sz="4400" b="1" dirty="0">
                <a:solidFill>
                  <a:schemeClr val="bg1"/>
                </a:solidFill>
                <a:effectLst>
                  <a:outerShdw blurRad="38100" dist="38100" dir="2700000" algn="tl">
                    <a:srgbClr val="C0C0C0"/>
                  </a:outerShdw>
                </a:effectLst>
              </a:rPr>
              <a:t>授業モデル② </a:t>
            </a:r>
            <a:r>
              <a:rPr lang="en-US" altLang="ja-JP" sz="4400" b="1" dirty="0">
                <a:solidFill>
                  <a:schemeClr val="bg1"/>
                </a:solidFill>
                <a:effectLst>
                  <a:outerShdw blurRad="38100" dist="38100" dir="2700000" algn="tl">
                    <a:srgbClr val="C0C0C0"/>
                  </a:outerShdw>
                </a:effectLst>
              </a:rPr>
              <a:t>2</a:t>
            </a:r>
            <a:r>
              <a:rPr lang="ja-JP" altLang="en-US" sz="4400" b="1" dirty="0">
                <a:solidFill>
                  <a:schemeClr val="bg1"/>
                </a:solidFill>
                <a:effectLst>
                  <a:outerShdw blurRad="38100" dist="38100" dir="2700000" algn="tl">
                    <a:srgbClr val="C0C0C0"/>
                  </a:outerShdw>
                </a:effectLst>
              </a:rPr>
              <a:t>時限での実施</a:t>
            </a:r>
            <a:endParaRPr lang="ja-JP" altLang="en-US" sz="4800" b="1" dirty="0">
              <a:solidFill>
                <a:schemeClr val="bg1"/>
              </a:solidFill>
              <a:effectLst>
                <a:outerShdw blurRad="38100" dist="38100" dir="2700000" algn="tl">
                  <a:srgbClr val="C0C0C0"/>
                </a:outerShdw>
              </a:effectLst>
            </a:endParaRPr>
          </a:p>
        </p:txBody>
      </p:sp>
      <p:sp>
        <p:nvSpPr>
          <p:cNvPr id="2061" name="Rectangle 13"/>
          <p:cNvSpPr>
            <a:spLocks noGrp="1" noChangeArrowheads="1"/>
          </p:cNvSpPr>
          <p:nvPr>
            <p:ph type="subTitle" idx="1"/>
          </p:nvPr>
        </p:nvSpPr>
        <p:spPr>
          <a:xfrm>
            <a:off x="107950" y="4437063"/>
            <a:ext cx="9036050" cy="673100"/>
          </a:xfrm>
        </p:spPr>
        <p:txBody>
          <a:bodyPr/>
          <a:lstStyle/>
          <a:p>
            <a:pPr algn="ctr" eaLnBrk="1" hangingPunct="1">
              <a:defRPr/>
            </a:pPr>
            <a:r>
              <a:rPr lang="ja-JP" altLang="en-US" dirty="0">
                <a:effectLst>
                  <a:outerShdw blurRad="38100" dist="38100" dir="2700000" algn="tl">
                    <a:srgbClr val="C0C0C0"/>
                  </a:outerShdw>
                </a:effectLst>
              </a:rPr>
              <a:t>平成３０年９月１８日</a:t>
            </a:r>
          </a:p>
        </p:txBody>
      </p:sp>
      <p:sp>
        <p:nvSpPr>
          <p:cNvPr id="2064" name="Rectangle 16"/>
          <p:cNvSpPr>
            <a:spLocks noChangeArrowheads="1"/>
          </p:cNvSpPr>
          <p:nvPr/>
        </p:nvSpPr>
        <p:spPr bwMode="auto">
          <a:xfrm>
            <a:off x="0" y="520700"/>
            <a:ext cx="9467850" cy="765175"/>
          </a:xfrm>
          <a:prstGeom prst="rect">
            <a:avLst/>
          </a:prstGeom>
          <a:noFill/>
          <a:ln w="9525">
            <a:noFill/>
            <a:miter lim="800000"/>
            <a:headEnd/>
            <a:tailEnd/>
          </a:ln>
          <a:effectLst/>
        </p:spPr>
        <p:txBody>
          <a:bodyPr anchor="ctr"/>
          <a:lstStyle/>
          <a:p>
            <a:pPr>
              <a:lnSpc>
                <a:spcPct val="90000"/>
              </a:lnSpc>
              <a:defRPr/>
            </a:pPr>
            <a:endParaRPr lang="ja-JP" altLang="en-US" sz="4200" b="1" i="1" dirty="0">
              <a:solidFill>
                <a:schemeClr val="bg1"/>
              </a:solidFill>
              <a:effectLst>
                <a:outerShdw blurRad="38100" dist="38100" dir="2700000" algn="tl">
                  <a:srgbClr val="C0C0C0"/>
                </a:outerShdw>
              </a:effectLst>
              <a:latin typeface="HG丸ｺﾞｼｯｸM-PRO" pitchFamily="50" charset="-128"/>
              <a:ea typeface="HG丸ｺﾞｼｯｸM-PRO" pitchFamily="50" charset="-128"/>
            </a:endParaRPr>
          </a:p>
        </p:txBody>
      </p:sp>
      <p:sp>
        <p:nvSpPr>
          <p:cNvPr id="6" name="Rectangle 15"/>
          <p:cNvSpPr>
            <a:spLocks noChangeArrowheads="1"/>
          </p:cNvSpPr>
          <p:nvPr/>
        </p:nvSpPr>
        <p:spPr bwMode="auto">
          <a:xfrm>
            <a:off x="179388" y="5516563"/>
            <a:ext cx="8856662" cy="936625"/>
          </a:xfrm>
          <a:prstGeom prst="rect">
            <a:avLst/>
          </a:prstGeom>
          <a:noFill/>
          <a:ln w="9525">
            <a:noFill/>
            <a:miter lim="800000"/>
            <a:headEnd/>
            <a:tailEnd/>
          </a:ln>
          <a:effectLst/>
        </p:spPr>
        <p:txBody>
          <a:bodyPr lIns="18000" rIns="18000" anchor="ctr"/>
          <a:lstStyle/>
          <a:p>
            <a:pPr algn="ctr">
              <a:lnSpc>
                <a:spcPct val="80000"/>
              </a:lnSpc>
              <a:spcBef>
                <a:spcPct val="20000"/>
              </a:spcBef>
              <a:buClr>
                <a:schemeClr val="bg2"/>
              </a:buClr>
              <a:buSzPct val="75000"/>
              <a:buFont typeface="Wingdings" pitchFamily="2" charset="2"/>
              <a:buNone/>
              <a:defRPr/>
            </a:pPr>
            <a:r>
              <a:rPr lang="en-US" altLang="ja-JP" sz="2800" dirty="0">
                <a:effectLst>
                  <a:outerShdw blurRad="38100" dist="38100" dir="2700000" algn="tl">
                    <a:srgbClr val="C0C0C0"/>
                  </a:outerShdw>
                </a:effectLst>
                <a:latin typeface="HG丸ｺﾞｼｯｸM-PRO" pitchFamily="50" charset="-128"/>
                <a:ea typeface="HG丸ｺﾞｼｯｸM-PRO" pitchFamily="50" charset="-128"/>
              </a:rPr>
              <a:t>MANIFESTO SWITCH</a:t>
            </a:r>
          </a:p>
          <a:p>
            <a:pPr algn="ctr">
              <a:lnSpc>
                <a:spcPct val="80000"/>
              </a:lnSpc>
              <a:spcBef>
                <a:spcPct val="20000"/>
              </a:spcBef>
              <a:buClr>
                <a:schemeClr val="bg2"/>
              </a:buClr>
              <a:buSzPct val="75000"/>
              <a:buFont typeface="Wingdings" pitchFamily="2" charset="2"/>
              <a:buNone/>
              <a:defRPr/>
            </a:pPr>
            <a:r>
              <a:rPr lang="zh-TW" altLang="en-US" sz="2800" dirty="0">
                <a:effectLst>
                  <a:outerShdw blurRad="38100" dist="38100" dir="2700000" algn="tl">
                    <a:srgbClr val="C0C0C0"/>
                  </a:outerShdw>
                </a:effectLst>
                <a:latin typeface="HG丸ｺﾞｼｯｸM-PRO" pitchFamily="50" charset="-128"/>
                <a:ea typeface="HG丸ｺﾞｼｯｸM-PRO" pitchFamily="50" charset="-128"/>
              </a:rPr>
              <a:t>沖縄模擬選挙</a:t>
            </a:r>
            <a:r>
              <a:rPr lang="en-US" altLang="zh-TW" sz="2800" dirty="0">
                <a:effectLst>
                  <a:outerShdw blurRad="38100" dist="38100" dir="2700000" algn="tl">
                    <a:srgbClr val="C0C0C0"/>
                  </a:outerShdw>
                </a:effectLst>
                <a:latin typeface="HG丸ｺﾞｼｯｸM-PRO" pitchFamily="50" charset="-128"/>
                <a:ea typeface="HG丸ｺﾞｼｯｸM-PRO" pitchFamily="50" charset="-128"/>
              </a:rPr>
              <a:t>2018</a:t>
            </a:r>
            <a:endParaRPr lang="ja-JP" altLang="en-US" sz="2000" dirty="0">
              <a:solidFill>
                <a:schemeClr val="bg1"/>
              </a:solidFill>
              <a:effectLst>
                <a:outerShdw blurRad="38100" dist="38100" dir="2700000" algn="tl">
                  <a:srgbClr val="C0C0C0"/>
                </a:outerShdw>
              </a:effectLst>
              <a:latin typeface="HG丸ｺﾞｼｯｸM-PRO" pitchFamily="50" charset="-128"/>
              <a:ea typeface="HG丸ｺﾞｼｯｸM-PRO"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solidFill>
                  <a:srgbClr val="003300"/>
                </a:solidFill>
              </a:rPr>
              <a:pPr>
                <a:defRPr/>
              </a:pPr>
              <a:t>10</a:t>
            </a:fld>
            <a:endParaRPr lang="en-US" altLang="ja-JP" dirty="0">
              <a:solidFill>
                <a:srgbClr val="003300"/>
              </a:solidFill>
            </a:endParaRPr>
          </a:p>
        </p:txBody>
      </p:sp>
      <p:sp>
        <p:nvSpPr>
          <p:cNvPr id="3" name="正方形/長方形 2"/>
          <p:cNvSpPr/>
          <p:nvPr/>
        </p:nvSpPr>
        <p:spPr>
          <a:xfrm>
            <a:off x="0" y="548728"/>
            <a:ext cx="666023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lang="ja-JP" altLang="en-US" sz="2000" dirty="0">
                <a:solidFill>
                  <a:srgbClr val="003300"/>
                </a:solidFill>
                <a:cs typeface="Meiryo UI" panose="020B0604030504040204" pitchFamily="50" charset="-128"/>
              </a:rPr>
              <a:t>私の投票基準を一言でいうと・・・</a:t>
            </a:r>
          </a:p>
        </p:txBody>
      </p:sp>
      <p:sp>
        <p:nvSpPr>
          <p:cNvPr id="8" name="正方形/長方形 7"/>
          <p:cNvSpPr/>
          <p:nvPr/>
        </p:nvSpPr>
        <p:spPr>
          <a:xfrm>
            <a:off x="539551" y="980728"/>
            <a:ext cx="7560000" cy="115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3538" algn="ctr"/>
            <a:r>
              <a:rPr lang="en-US" altLang="ja-JP" sz="4000" dirty="0">
                <a:solidFill>
                  <a:srgbClr val="003300"/>
                </a:solidFill>
              </a:rPr>
              <a:t>B</a:t>
            </a:r>
            <a:r>
              <a:rPr lang="ja-JP" altLang="en-US" sz="4000" dirty="0" err="1">
                <a:solidFill>
                  <a:srgbClr val="003300"/>
                </a:solidFill>
              </a:rPr>
              <a:t>．</a:t>
            </a:r>
            <a:r>
              <a:rPr lang="ja-JP" altLang="en-US" sz="4000" dirty="0">
                <a:solidFill>
                  <a:srgbClr val="003300"/>
                </a:solidFill>
              </a:rPr>
              <a:t>消去⇒比較</a:t>
            </a:r>
            <a:endParaRPr lang="en-US" altLang="ja-JP" sz="4000" dirty="0">
              <a:solidFill>
                <a:srgbClr val="003300"/>
              </a:solidFill>
            </a:endParaRPr>
          </a:p>
        </p:txBody>
      </p:sp>
      <p:sp>
        <p:nvSpPr>
          <p:cNvPr id="9" name="正方形/長方形 8"/>
          <p:cNvSpPr/>
          <p:nvPr/>
        </p:nvSpPr>
        <p:spPr>
          <a:xfrm>
            <a:off x="8136496" y="1700808"/>
            <a:ext cx="9000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lang="ja-JP" altLang="en-US" sz="2000" dirty="0">
                <a:solidFill>
                  <a:srgbClr val="003300"/>
                </a:solidFill>
                <a:cs typeface="Meiryo UI" panose="020B0604030504040204" pitchFamily="50" charset="-128"/>
              </a:rPr>
              <a:t>です</a:t>
            </a:r>
          </a:p>
        </p:txBody>
      </p:sp>
      <p:sp>
        <p:nvSpPr>
          <p:cNvPr id="11" name="角丸四角形 10"/>
          <p:cNvSpPr/>
          <p:nvPr/>
        </p:nvSpPr>
        <p:spPr>
          <a:xfrm>
            <a:off x="251520" y="5013064"/>
            <a:ext cx="1152000" cy="11521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3200" dirty="0">
                <a:solidFill>
                  <a:srgbClr val="000099"/>
                </a:solidFill>
              </a:rPr>
              <a:t>手順</a:t>
            </a:r>
          </a:p>
        </p:txBody>
      </p:sp>
      <p:sp>
        <p:nvSpPr>
          <p:cNvPr id="12" name="正方形/長方形 11"/>
          <p:cNvSpPr/>
          <p:nvPr/>
        </p:nvSpPr>
        <p:spPr>
          <a:xfrm>
            <a:off x="1619672" y="2421112"/>
            <a:ext cx="7200000" cy="2016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3300"/>
                </a:solidFill>
              </a:rPr>
              <a:t>１．自分と相容れない考えの候補者を消去してからじっくり政策比</a:t>
            </a:r>
            <a:endParaRPr lang="en-US" altLang="ja-JP" dirty="0">
              <a:solidFill>
                <a:srgbClr val="003300"/>
              </a:solidFill>
            </a:endParaRPr>
          </a:p>
          <a:p>
            <a:r>
              <a:rPr lang="ja-JP" altLang="en-US" dirty="0">
                <a:solidFill>
                  <a:srgbClr val="003300"/>
                </a:solidFill>
              </a:rPr>
              <a:t>　　</a:t>
            </a:r>
            <a:r>
              <a:rPr lang="ja-JP" altLang="en-US" dirty="0" err="1">
                <a:solidFill>
                  <a:srgbClr val="003300"/>
                </a:solidFill>
              </a:rPr>
              <a:t>較します</a:t>
            </a:r>
            <a:r>
              <a:rPr lang="ja-JP" altLang="en-US" dirty="0">
                <a:solidFill>
                  <a:srgbClr val="003300"/>
                </a:solidFill>
              </a:rPr>
              <a:t>。</a:t>
            </a:r>
            <a:endParaRPr lang="en-US" altLang="ja-JP" dirty="0">
              <a:solidFill>
                <a:srgbClr val="003300"/>
              </a:solidFill>
            </a:endParaRPr>
          </a:p>
        </p:txBody>
      </p:sp>
      <p:sp>
        <p:nvSpPr>
          <p:cNvPr id="13" name="正方形/長方形 12"/>
          <p:cNvSpPr/>
          <p:nvPr/>
        </p:nvSpPr>
        <p:spPr>
          <a:xfrm>
            <a:off x="1619672" y="4581128"/>
            <a:ext cx="7200000" cy="2016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3300"/>
                </a:solidFill>
              </a:rPr>
              <a:t>１．その選挙の争点、または重要だと考える政策について、自分と</a:t>
            </a:r>
            <a:endParaRPr lang="en-US" altLang="ja-JP" dirty="0">
              <a:solidFill>
                <a:srgbClr val="003300"/>
              </a:solidFill>
            </a:endParaRPr>
          </a:p>
          <a:p>
            <a:r>
              <a:rPr lang="ja-JP" altLang="en-US" dirty="0">
                <a:solidFill>
                  <a:srgbClr val="003300"/>
                </a:solidFill>
              </a:rPr>
              <a:t>　　考えの違う候補者をまず選択肢から外します。</a:t>
            </a:r>
            <a:endParaRPr lang="en-US" altLang="ja-JP" dirty="0">
              <a:solidFill>
                <a:srgbClr val="003300"/>
              </a:solidFill>
            </a:endParaRPr>
          </a:p>
          <a:p>
            <a:r>
              <a:rPr lang="ja-JP" altLang="en-US" dirty="0">
                <a:solidFill>
                  <a:srgbClr val="003300"/>
                </a:solidFill>
              </a:rPr>
              <a:t>２．残った候補者についてその他の政策を比較し自分と一番考えが</a:t>
            </a:r>
            <a:endParaRPr lang="en-US" altLang="ja-JP" dirty="0">
              <a:solidFill>
                <a:srgbClr val="003300"/>
              </a:solidFill>
            </a:endParaRPr>
          </a:p>
          <a:p>
            <a:r>
              <a:rPr lang="ja-JP" altLang="en-US" dirty="0">
                <a:solidFill>
                  <a:srgbClr val="003300"/>
                </a:solidFill>
              </a:rPr>
              <a:t>　　近しいであろう候補者を選びます。</a:t>
            </a:r>
            <a:endParaRPr lang="en-US" altLang="ja-JP" dirty="0">
              <a:solidFill>
                <a:srgbClr val="003300"/>
              </a:solidFill>
            </a:endParaRPr>
          </a:p>
        </p:txBody>
      </p:sp>
      <p:sp>
        <p:nvSpPr>
          <p:cNvPr id="14" name="角丸四角形 13"/>
          <p:cNvSpPr/>
          <p:nvPr/>
        </p:nvSpPr>
        <p:spPr>
          <a:xfrm>
            <a:off x="251520" y="2853048"/>
            <a:ext cx="1152000" cy="11521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400" dirty="0">
                <a:solidFill>
                  <a:srgbClr val="FFFFFF"/>
                </a:solidFill>
              </a:rPr>
              <a:t>Point</a:t>
            </a:r>
            <a:endParaRPr lang="ja-JP" altLang="en-US" sz="2400" dirty="0">
              <a:solidFill>
                <a:srgbClr val="FFFFFF"/>
              </a:solidFill>
            </a:endParaRPr>
          </a:p>
        </p:txBody>
      </p:sp>
      <p:sp>
        <p:nvSpPr>
          <p:cNvPr id="15" name="正方形/長方形 14"/>
          <p:cNvSpPr/>
          <p:nvPr/>
        </p:nvSpPr>
        <p:spPr>
          <a:xfrm>
            <a:off x="7199784" y="0"/>
            <a:ext cx="1944216" cy="54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rPr>
              <a:t>子育て世代</a:t>
            </a:r>
            <a:endParaRPr lang="en-US" altLang="ja-JP" dirty="0">
              <a:solidFill>
                <a:srgbClr val="002060"/>
              </a:solidFill>
            </a:endParaRPr>
          </a:p>
        </p:txBody>
      </p:sp>
      <p:sp>
        <p:nvSpPr>
          <p:cNvPr id="16" name="Text Box 2"/>
          <p:cNvSpPr txBox="1">
            <a:spLocks noChangeArrowheads="1"/>
          </p:cNvSpPr>
          <p:nvPr/>
        </p:nvSpPr>
        <p:spPr bwMode="auto">
          <a:xfrm>
            <a:off x="755649" y="40123"/>
            <a:ext cx="7920000" cy="461665"/>
          </a:xfrm>
          <a:prstGeom prst="rect">
            <a:avLst/>
          </a:prstGeom>
          <a:noFill/>
          <a:ln w="9525">
            <a:noFill/>
            <a:miter lim="800000"/>
            <a:headEnd/>
            <a:tailEnd/>
          </a:ln>
        </p:spPr>
        <p:txBody>
          <a:bodyPr>
            <a:spAutoFit/>
          </a:bodyPr>
          <a:lstStyle/>
          <a:p>
            <a:pPr fontAlgn="base">
              <a:spcBef>
                <a:spcPct val="50000"/>
              </a:spcBef>
              <a:spcAft>
                <a:spcPct val="0"/>
              </a:spcAft>
              <a:defRPr/>
            </a:pP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参考事例</a:t>
            </a: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私のモノサシ（投票基準）</a:t>
            </a:r>
          </a:p>
        </p:txBody>
      </p:sp>
    </p:spTree>
    <p:extLst>
      <p:ext uri="{BB962C8B-B14F-4D97-AF65-F5344CB8AC3E}">
        <p14:creationId xmlns:p14="http://schemas.microsoft.com/office/powerpoint/2010/main" val="780059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solidFill>
                  <a:srgbClr val="003300"/>
                </a:solidFill>
              </a:rPr>
              <a:pPr>
                <a:defRPr/>
              </a:pPr>
              <a:t>11</a:t>
            </a:fld>
            <a:endParaRPr lang="en-US" altLang="ja-JP" dirty="0">
              <a:solidFill>
                <a:srgbClr val="003300"/>
              </a:solidFill>
            </a:endParaRPr>
          </a:p>
        </p:txBody>
      </p:sp>
      <p:sp>
        <p:nvSpPr>
          <p:cNvPr id="3" name="正方形/長方形 2"/>
          <p:cNvSpPr/>
          <p:nvPr/>
        </p:nvSpPr>
        <p:spPr>
          <a:xfrm>
            <a:off x="0" y="548728"/>
            <a:ext cx="666023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lang="ja-JP" altLang="en-US" sz="2000" dirty="0">
                <a:solidFill>
                  <a:srgbClr val="003300"/>
                </a:solidFill>
                <a:cs typeface="Meiryo UI" panose="020B0604030504040204" pitchFamily="50" charset="-128"/>
              </a:rPr>
              <a:t>私の投票基準を一言でいうと・・・</a:t>
            </a:r>
          </a:p>
        </p:txBody>
      </p:sp>
      <p:sp>
        <p:nvSpPr>
          <p:cNvPr id="8" name="正方形/長方形 7"/>
          <p:cNvSpPr/>
          <p:nvPr/>
        </p:nvSpPr>
        <p:spPr>
          <a:xfrm>
            <a:off x="539551" y="980728"/>
            <a:ext cx="7560000" cy="115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3538" algn="ctr"/>
            <a:r>
              <a:rPr lang="en-US" altLang="ja-JP" sz="4000" dirty="0">
                <a:solidFill>
                  <a:srgbClr val="003300"/>
                </a:solidFill>
              </a:rPr>
              <a:t>C</a:t>
            </a:r>
            <a:r>
              <a:rPr lang="ja-JP" altLang="en-US" sz="4000" dirty="0" err="1">
                <a:solidFill>
                  <a:srgbClr val="003300"/>
                </a:solidFill>
              </a:rPr>
              <a:t>．</a:t>
            </a:r>
            <a:r>
              <a:rPr lang="ja-JP" altLang="en-US" sz="4000" dirty="0">
                <a:solidFill>
                  <a:srgbClr val="003300"/>
                </a:solidFill>
              </a:rPr>
              <a:t>付け焼刃</a:t>
            </a:r>
          </a:p>
        </p:txBody>
      </p:sp>
      <p:sp>
        <p:nvSpPr>
          <p:cNvPr id="9" name="正方形/長方形 8"/>
          <p:cNvSpPr/>
          <p:nvPr/>
        </p:nvSpPr>
        <p:spPr>
          <a:xfrm>
            <a:off x="8136496" y="1700808"/>
            <a:ext cx="9000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lang="ja-JP" altLang="en-US" sz="2000" dirty="0">
                <a:solidFill>
                  <a:srgbClr val="003300"/>
                </a:solidFill>
                <a:cs typeface="Meiryo UI" panose="020B0604030504040204" pitchFamily="50" charset="-128"/>
              </a:rPr>
              <a:t>です</a:t>
            </a:r>
          </a:p>
        </p:txBody>
      </p:sp>
      <p:sp>
        <p:nvSpPr>
          <p:cNvPr id="11" name="角丸四角形 10"/>
          <p:cNvSpPr/>
          <p:nvPr/>
        </p:nvSpPr>
        <p:spPr>
          <a:xfrm>
            <a:off x="251520" y="5013064"/>
            <a:ext cx="1152000" cy="11521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3200" dirty="0">
                <a:solidFill>
                  <a:srgbClr val="000099"/>
                </a:solidFill>
              </a:rPr>
              <a:t>手順</a:t>
            </a:r>
          </a:p>
        </p:txBody>
      </p:sp>
      <p:sp>
        <p:nvSpPr>
          <p:cNvPr id="12" name="正方形/長方形 11"/>
          <p:cNvSpPr/>
          <p:nvPr/>
        </p:nvSpPr>
        <p:spPr>
          <a:xfrm>
            <a:off x="1619672" y="2421112"/>
            <a:ext cx="7200000" cy="2016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3300"/>
                </a:solidFill>
              </a:rPr>
              <a:t>１．争点に対する方向性が自分と一致しているか</a:t>
            </a:r>
            <a:endParaRPr lang="en-US" altLang="ja-JP" dirty="0">
              <a:solidFill>
                <a:srgbClr val="003300"/>
              </a:solidFill>
            </a:endParaRPr>
          </a:p>
          <a:p>
            <a:r>
              <a:rPr lang="ja-JP" altLang="en-US" dirty="0">
                <a:solidFill>
                  <a:srgbClr val="003300"/>
                </a:solidFill>
              </a:rPr>
              <a:t>２．自分の重視している政策に力を入れているか、具体的か、</a:t>
            </a:r>
            <a:endParaRPr lang="en-US" altLang="ja-JP" dirty="0">
              <a:solidFill>
                <a:srgbClr val="003300"/>
              </a:solidFill>
            </a:endParaRPr>
          </a:p>
          <a:p>
            <a:r>
              <a:rPr lang="ja-JP" altLang="en-US" dirty="0">
                <a:solidFill>
                  <a:srgbClr val="003300"/>
                </a:solidFill>
              </a:rPr>
              <a:t>　　過去の実績はどうか、といった観点での検討</a:t>
            </a:r>
            <a:endParaRPr lang="en-US" altLang="ja-JP" dirty="0">
              <a:solidFill>
                <a:srgbClr val="003300"/>
              </a:solidFill>
            </a:endParaRPr>
          </a:p>
        </p:txBody>
      </p:sp>
      <p:sp>
        <p:nvSpPr>
          <p:cNvPr id="13" name="正方形/長方形 12"/>
          <p:cNvSpPr/>
          <p:nvPr/>
        </p:nvSpPr>
        <p:spPr>
          <a:xfrm>
            <a:off x="1619672" y="4581128"/>
            <a:ext cx="7200000" cy="2016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3300"/>
                </a:solidFill>
              </a:rPr>
              <a:t>１．選挙や政策に関するまとめサイト（</a:t>
            </a:r>
            <a:r>
              <a:rPr lang="en-US" altLang="ja-JP" dirty="0">
                <a:solidFill>
                  <a:srgbClr val="003300"/>
                </a:solidFill>
              </a:rPr>
              <a:t>web</a:t>
            </a:r>
            <a:r>
              <a:rPr lang="ja-JP" altLang="en-US" dirty="0">
                <a:solidFill>
                  <a:srgbClr val="003300"/>
                </a:solidFill>
              </a:rPr>
              <a:t>）で重視する争点に対</a:t>
            </a:r>
            <a:endParaRPr lang="en-US" altLang="ja-JP" dirty="0">
              <a:solidFill>
                <a:srgbClr val="003300"/>
              </a:solidFill>
            </a:endParaRPr>
          </a:p>
          <a:p>
            <a:r>
              <a:rPr lang="ja-JP" altLang="en-US" dirty="0">
                <a:solidFill>
                  <a:srgbClr val="003300"/>
                </a:solidFill>
              </a:rPr>
              <a:t>　　する方針を確認（賛成 </a:t>
            </a:r>
            <a:r>
              <a:rPr lang="en-US" altLang="ja-JP" dirty="0">
                <a:solidFill>
                  <a:srgbClr val="003300"/>
                </a:solidFill>
              </a:rPr>
              <a:t>or</a:t>
            </a:r>
            <a:r>
              <a:rPr lang="ja-JP" altLang="en-US" dirty="0">
                <a:solidFill>
                  <a:srgbClr val="003300"/>
                </a:solidFill>
              </a:rPr>
              <a:t> 反対）</a:t>
            </a:r>
            <a:endParaRPr lang="en-US" altLang="ja-JP" dirty="0">
              <a:solidFill>
                <a:srgbClr val="003300"/>
              </a:solidFill>
            </a:endParaRPr>
          </a:p>
          <a:p>
            <a:r>
              <a:rPr lang="ja-JP" altLang="en-US" dirty="0">
                <a:solidFill>
                  <a:srgbClr val="003300"/>
                </a:solidFill>
              </a:rPr>
              <a:t>２．自分が気に係る課題への取組みを、政党の</a:t>
            </a:r>
            <a:r>
              <a:rPr lang="en-US" altLang="ja-JP" dirty="0">
                <a:solidFill>
                  <a:srgbClr val="003300"/>
                </a:solidFill>
              </a:rPr>
              <a:t>web</a:t>
            </a:r>
            <a:r>
              <a:rPr lang="ja-JP" altLang="en-US" dirty="0">
                <a:solidFill>
                  <a:srgbClr val="003300"/>
                </a:solidFill>
              </a:rPr>
              <a:t>サイトなどで</a:t>
            </a:r>
            <a:endParaRPr lang="en-US" altLang="ja-JP" dirty="0">
              <a:solidFill>
                <a:srgbClr val="003300"/>
              </a:solidFill>
            </a:endParaRPr>
          </a:p>
          <a:p>
            <a:r>
              <a:rPr lang="ja-JP" altLang="en-US" dirty="0">
                <a:solidFill>
                  <a:srgbClr val="003300"/>
                </a:solidFill>
              </a:rPr>
              <a:t>　　ざっくりとみる</a:t>
            </a:r>
            <a:endParaRPr lang="en-US" altLang="ja-JP" dirty="0">
              <a:solidFill>
                <a:srgbClr val="003300"/>
              </a:solidFill>
            </a:endParaRPr>
          </a:p>
        </p:txBody>
      </p:sp>
      <p:sp>
        <p:nvSpPr>
          <p:cNvPr id="14" name="角丸四角形 13"/>
          <p:cNvSpPr/>
          <p:nvPr/>
        </p:nvSpPr>
        <p:spPr>
          <a:xfrm>
            <a:off x="251520" y="2853048"/>
            <a:ext cx="1152000" cy="11521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400" dirty="0">
                <a:solidFill>
                  <a:srgbClr val="FFFFFF"/>
                </a:solidFill>
              </a:rPr>
              <a:t>Point</a:t>
            </a:r>
            <a:endParaRPr lang="ja-JP" altLang="en-US" sz="2400" dirty="0">
              <a:solidFill>
                <a:srgbClr val="FFFFFF"/>
              </a:solidFill>
            </a:endParaRPr>
          </a:p>
        </p:txBody>
      </p:sp>
      <p:sp>
        <p:nvSpPr>
          <p:cNvPr id="16" name="正方形/長方形 15"/>
          <p:cNvSpPr/>
          <p:nvPr/>
        </p:nvSpPr>
        <p:spPr>
          <a:xfrm>
            <a:off x="7199784" y="0"/>
            <a:ext cx="1944216" cy="54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002060"/>
                </a:solidFill>
              </a:rPr>
              <a:t>20</a:t>
            </a:r>
            <a:r>
              <a:rPr lang="ja-JP" altLang="en-US" dirty="0">
                <a:solidFill>
                  <a:srgbClr val="002060"/>
                </a:solidFill>
              </a:rPr>
              <a:t>代社会人</a:t>
            </a:r>
            <a:endParaRPr lang="en-US" altLang="ja-JP" dirty="0">
              <a:solidFill>
                <a:srgbClr val="002060"/>
              </a:solidFill>
            </a:endParaRPr>
          </a:p>
        </p:txBody>
      </p:sp>
      <p:sp>
        <p:nvSpPr>
          <p:cNvPr id="15" name="Text Box 2"/>
          <p:cNvSpPr txBox="1">
            <a:spLocks noChangeArrowheads="1"/>
          </p:cNvSpPr>
          <p:nvPr/>
        </p:nvSpPr>
        <p:spPr bwMode="auto">
          <a:xfrm>
            <a:off x="755649" y="40123"/>
            <a:ext cx="7920000" cy="461665"/>
          </a:xfrm>
          <a:prstGeom prst="rect">
            <a:avLst/>
          </a:prstGeom>
          <a:noFill/>
          <a:ln w="9525">
            <a:noFill/>
            <a:miter lim="800000"/>
            <a:headEnd/>
            <a:tailEnd/>
          </a:ln>
        </p:spPr>
        <p:txBody>
          <a:bodyPr>
            <a:spAutoFit/>
          </a:bodyPr>
          <a:lstStyle/>
          <a:p>
            <a:pPr fontAlgn="base">
              <a:spcBef>
                <a:spcPct val="50000"/>
              </a:spcBef>
              <a:spcAft>
                <a:spcPct val="0"/>
              </a:spcAft>
              <a:defRPr/>
            </a:pP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参考事例</a:t>
            </a: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私のモノサシ（投票基準）</a:t>
            </a:r>
          </a:p>
        </p:txBody>
      </p:sp>
    </p:spTree>
    <p:extLst>
      <p:ext uri="{BB962C8B-B14F-4D97-AF65-F5344CB8AC3E}">
        <p14:creationId xmlns:p14="http://schemas.microsoft.com/office/powerpoint/2010/main" val="1314410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solidFill>
                  <a:srgbClr val="003300"/>
                </a:solidFill>
              </a:rPr>
              <a:pPr>
                <a:defRPr/>
              </a:pPr>
              <a:t>12</a:t>
            </a:fld>
            <a:endParaRPr lang="en-US" altLang="ja-JP" dirty="0">
              <a:solidFill>
                <a:srgbClr val="003300"/>
              </a:solidFill>
            </a:endParaRPr>
          </a:p>
        </p:txBody>
      </p:sp>
      <p:sp>
        <p:nvSpPr>
          <p:cNvPr id="3" name="正方形/長方形 2"/>
          <p:cNvSpPr/>
          <p:nvPr/>
        </p:nvSpPr>
        <p:spPr>
          <a:xfrm>
            <a:off x="0" y="548728"/>
            <a:ext cx="666023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lang="ja-JP" altLang="en-US" sz="2000" dirty="0">
                <a:solidFill>
                  <a:srgbClr val="003300"/>
                </a:solidFill>
                <a:cs typeface="Meiryo UI" panose="020B0604030504040204" pitchFamily="50" charset="-128"/>
              </a:rPr>
              <a:t>私の投票基準を一言でいうと・・・</a:t>
            </a:r>
          </a:p>
        </p:txBody>
      </p:sp>
      <p:sp>
        <p:nvSpPr>
          <p:cNvPr id="8" name="正方形/長方形 7"/>
          <p:cNvSpPr/>
          <p:nvPr/>
        </p:nvSpPr>
        <p:spPr>
          <a:xfrm>
            <a:off x="539551" y="980728"/>
            <a:ext cx="7560000" cy="115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3538" algn="ctr"/>
            <a:r>
              <a:rPr lang="en-US" altLang="ja-JP" sz="4000" dirty="0">
                <a:solidFill>
                  <a:srgbClr val="003300"/>
                </a:solidFill>
              </a:rPr>
              <a:t>D</a:t>
            </a:r>
            <a:r>
              <a:rPr lang="ja-JP" altLang="en-US" sz="4000" dirty="0" err="1">
                <a:solidFill>
                  <a:srgbClr val="003300"/>
                </a:solidFill>
              </a:rPr>
              <a:t>．</a:t>
            </a:r>
            <a:r>
              <a:rPr lang="ja-JP" altLang="en-US" sz="4000" dirty="0">
                <a:solidFill>
                  <a:srgbClr val="003300"/>
                </a:solidFill>
              </a:rPr>
              <a:t>選択と集中</a:t>
            </a:r>
          </a:p>
        </p:txBody>
      </p:sp>
      <p:sp>
        <p:nvSpPr>
          <p:cNvPr id="9" name="正方形/長方形 8"/>
          <p:cNvSpPr/>
          <p:nvPr/>
        </p:nvSpPr>
        <p:spPr>
          <a:xfrm>
            <a:off x="8136496" y="1700808"/>
            <a:ext cx="9000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lang="ja-JP" altLang="en-US" sz="2000" dirty="0">
                <a:solidFill>
                  <a:srgbClr val="003300"/>
                </a:solidFill>
                <a:cs typeface="Meiryo UI" panose="020B0604030504040204" pitchFamily="50" charset="-128"/>
              </a:rPr>
              <a:t>です</a:t>
            </a:r>
          </a:p>
        </p:txBody>
      </p:sp>
      <p:sp>
        <p:nvSpPr>
          <p:cNvPr id="11" name="角丸四角形 10"/>
          <p:cNvSpPr/>
          <p:nvPr/>
        </p:nvSpPr>
        <p:spPr>
          <a:xfrm>
            <a:off x="251520" y="5013064"/>
            <a:ext cx="1152000" cy="11521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3200" dirty="0">
                <a:solidFill>
                  <a:srgbClr val="000099"/>
                </a:solidFill>
              </a:rPr>
              <a:t>手順</a:t>
            </a:r>
          </a:p>
        </p:txBody>
      </p:sp>
      <p:sp>
        <p:nvSpPr>
          <p:cNvPr id="12" name="正方形/長方形 11"/>
          <p:cNvSpPr/>
          <p:nvPr/>
        </p:nvSpPr>
        <p:spPr>
          <a:xfrm>
            <a:off x="1619672" y="2421112"/>
            <a:ext cx="7200000" cy="2016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3300"/>
                </a:solidFill>
              </a:rPr>
              <a:t>１．全ての政策を等しく扱うのではなく、重視する政策分野を決め</a:t>
            </a:r>
            <a:endParaRPr lang="en-US" altLang="ja-JP" dirty="0">
              <a:solidFill>
                <a:srgbClr val="003300"/>
              </a:solidFill>
            </a:endParaRPr>
          </a:p>
          <a:p>
            <a:r>
              <a:rPr lang="ja-JP" altLang="en-US" dirty="0">
                <a:solidFill>
                  <a:srgbClr val="003300"/>
                </a:solidFill>
              </a:rPr>
              <a:t>　　て、その分野での比較結果を基に、投票先を決めていきます</a:t>
            </a:r>
            <a:endParaRPr lang="en-US" altLang="ja-JP" dirty="0">
              <a:solidFill>
                <a:srgbClr val="003300"/>
              </a:solidFill>
            </a:endParaRPr>
          </a:p>
          <a:p>
            <a:r>
              <a:rPr lang="ja-JP" altLang="en-US" dirty="0">
                <a:solidFill>
                  <a:srgbClr val="003300"/>
                </a:solidFill>
              </a:rPr>
              <a:t>２．ただし、政策分野の中には、この事柄だけは認められない、と</a:t>
            </a:r>
            <a:endParaRPr lang="en-US" altLang="ja-JP" dirty="0">
              <a:solidFill>
                <a:srgbClr val="003300"/>
              </a:solidFill>
            </a:endParaRPr>
          </a:p>
          <a:p>
            <a:r>
              <a:rPr lang="ja-JP" altLang="en-US" dirty="0">
                <a:solidFill>
                  <a:srgbClr val="003300"/>
                </a:solidFill>
              </a:rPr>
              <a:t>　　いうものがあるため、その内容（基準）を守っているマニフェ　</a:t>
            </a:r>
            <a:endParaRPr lang="en-US" altLang="ja-JP" dirty="0">
              <a:solidFill>
                <a:srgbClr val="003300"/>
              </a:solidFill>
            </a:endParaRPr>
          </a:p>
          <a:p>
            <a:r>
              <a:rPr lang="ja-JP" altLang="en-US" dirty="0">
                <a:solidFill>
                  <a:srgbClr val="003300"/>
                </a:solidFill>
              </a:rPr>
              <a:t>　　ストの中で上記比較を行い、投票先を決めています</a:t>
            </a:r>
            <a:endParaRPr lang="en-US" altLang="ja-JP" dirty="0">
              <a:solidFill>
                <a:srgbClr val="003300"/>
              </a:solidFill>
            </a:endParaRPr>
          </a:p>
        </p:txBody>
      </p:sp>
      <p:sp>
        <p:nvSpPr>
          <p:cNvPr id="13" name="正方形/長方形 12"/>
          <p:cNvSpPr/>
          <p:nvPr/>
        </p:nvSpPr>
        <p:spPr>
          <a:xfrm>
            <a:off x="1619672" y="4581128"/>
            <a:ext cx="7200000" cy="2016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3300"/>
                </a:solidFill>
              </a:rPr>
              <a:t>１．メディアでの報道内容を確認し、対象の選挙での自身の</a:t>
            </a:r>
            <a:r>
              <a:rPr lang="ja-JP" altLang="en-US" dirty="0" err="1">
                <a:solidFill>
                  <a:srgbClr val="003300"/>
                </a:solidFill>
              </a:rPr>
              <a:t>重視す</a:t>
            </a:r>
            <a:endParaRPr lang="en-US" altLang="ja-JP" dirty="0">
              <a:solidFill>
                <a:srgbClr val="003300"/>
              </a:solidFill>
            </a:endParaRPr>
          </a:p>
          <a:p>
            <a:r>
              <a:rPr lang="ja-JP" altLang="en-US" dirty="0">
                <a:solidFill>
                  <a:srgbClr val="003300"/>
                </a:solidFill>
              </a:rPr>
              <a:t>　　</a:t>
            </a:r>
            <a:r>
              <a:rPr lang="ja-JP" altLang="en-US" dirty="0" err="1">
                <a:solidFill>
                  <a:srgbClr val="003300"/>
                </a:solidFill>
              </a:rPr>
              <a:t>る</a:t>
            </a:r>
            <a:r>
              <a:rPr lang="ja-JP" altLang="en-US" dirty="0">
                <a:solidFill>
                  <a:srgbClr val="003300"/>
                </a:solidFill>
              </a:rPr>
              <a:t>政策を決める</a:t>
            </a:r>
            <a:endParaRPr lang="en-US" altLang="ja-JP" dirty="0">
              <a:solidFill>
                <a:srgbClr val="003300"/>
              </a:solidFill>
            </a:endParaRPr>
          </a:p>
          <a:p>
            <a:r>
              <a:rPr lang="ja-JP" altLang="en-US" dirty="0">
                <a:solidFill>
                  <a:srgbClr val="003300"/>
                </a:solidFill>
              </a:rPr>
              <a:t>２．「マニフェスト」や「報道内容」をもとに、各候補者の考え</a:t>
            </a:r>
            <a:endParaRPr lang="en-US" altLang="ja-JP" dirty="0">
              <a:solidFill>
                <a:srgbClr val="003300"/>
              </a:solidFill>
            </a:endParaRPr>
          </a:p>
          <a:p>
            <a:r>
              <a:rPr lang="ja-JP" altLang="en-US" dirty="0">
                <a:solidFill>
                  <a:srgbClr val="003300"/>
                </a:solidFill>
              </a:rPr>
              <a:t>　　方・政策を整理する</a:t>
            </a:r>
            <a:endParaRPr lang="en-US" altLang="ja-JP" dirty="0">
              <a:solidFill>
                <a:srgbClr val="003300"/>
              </a:solidFill>
            </a:endParaRPr>
          </a:p>
          <a:p>
            <a:r>
              <a:rPr lang="ja-JP" altLang="en-US" dirty="0">
                <a:solidFill>
                  <a:srgbClr val="003300"/>
                </a:solidFill>
              </a:rPr>
              <a:t>３．「嘘つき」には投票したくないので、過去の言動や、公開討論</a:t>
            </a:r>
            <a:endParaRPr lang="en-US" altLang="ja-JP" dirty="0">
              <a:solidFill>
                <a:srgbClr val="003300"/>
              </a:solidFill>
            </a:endParaRPr>
          </a:p>
          <a:p>
            <a:r>
              <a:rPr lang="ja-JP" altLang="en-US" dirty="0">
                <a:solidFill>
                  <a:srgbClr val="003300"/>
                </a:solidFill>
              </a:rPr>
              <a:t>　　会での発言内容などをみて、候補者の人柄に関する情報も集め、</a:t>
            </a:r>
            <a:endParaRPr lang="en-US" altLang="ja-JP" dirty="0">
              <a:solidFill>
                <a:srgbClr val="003300"/>
              </a:solidFill>
            </a:endParaRPr>
          </a:p>
          <a:p>
            <a:r>
              <a:rPr lang="ja-JP" altLang="en-US" dirty="0">
                <a:solidFill>
                  <a:srgbClr val="003300"/>
                </a:solidFill>
              </a:rPr>
              <a:t>　　最終的に判断する</a:t>
            </a:r>
            <a:endParaRPr lang="en-US" altLang="ja-JP" dirty="0">
              <a:solidFill>
                <a:srgbClr val="003300"/>
              </a:solidFill>
            </a:endParaRPr>
          </a:p>
        </p:txBody>
      </p:sp>
      <p:sp>
        <p:nvSpPr>
          <p:cNvPr id="14" name="角丸四角形 13"/>
          <p:cNvSpPr/>
          <p:nvPr/>
        </p:nvSpPr>
        <p:spPr>
          <a:xfrm>
            <a:off x="251520" y="2853048"/>
            <a:ext cx="1152000" cy="11521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400" dirty="0">
                <a:solidFill>
                  <a:srgbClr val="FFFFFF"/>
                </a:solidFill>
              </a:rPr>
              <a:t>Point</a:t>
            </a:r>
            <a:endParaRPr lang="ja-JP" altLang="en-US" sz="2400" dirty="0">
              <a:solidFill>
                <a:srgbClr val="FFFFFF"/>
              </a:solidFill>
            </a:endParaRPr>
          </a:p>
        </p:txBody>
      </p:sp>
      <p:sp>
        <p:nvSpPr>
          <p:cNvPr id="16" name="正方形/長方形 15"/>
          <p:cNvSpPr/>
          <p:nvPr/>
        </p:nvSpPr>
        <p:spPr>
          <a:xfrm>
            <a:off x="7199784" y="0"/>
            <a:ext cx="1944216" cy="54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rPr>
              <a:t>市民活動</a:t>
            </a:r>
            <a:endParaRPr lang="en-US" altLang="ja-JP" dirty="0">
              <a:solidFill>
                <a:srgbClr val="002060"/>
              </a:solidFill>
            </a:endParaRPr>
          </a:p>
        </p:txBody>
      </p:sp>
      <p:sp>
        <p:nvSpPr>
          <p:cNvPr id="15" name="Text Box 2"/>
          <p:cNvSpPr txBox="1">
            <a:spLocks noChangeArrowheads="1"/>
          </p:cNvSpPr>
          <p:nvPr/>
        </p:nvSpPr>
        <p:spPr bwMode="auto">
          <a:xfrm>
            <a:off x="755649" y="40123"/>
            <a:ext cx="7920000" cy="461665"/>
          </a:xfrm>
          <a:prstGeom prst="rect">
            <a:avLst/>
          </a:prstGeom>
          <a:noFill/>
          <a:ln w="9525">
            <a:noFill/>
            <a:miter lim="800000"/>
            <a:headEnd/>
            <a:tailEnd/>
          </a:ln>
        </p:spPr>
        <p:txBody>
          <a:bodyPr>
            <a:spAutoFit/>
          </a:bodyPr>
          <a:lstStyle/>
          <a:p>
            <a:pPr fontAlgn="base">
              <a:spcBef>
                <a:spcPct val="50000"/>
              </a:spcBef>
              <a:spcAft>
                <a:spcPct val="0"/>
              </a:spcAft>
              <a:defRPr/>
            </a:pP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参考事例</a:t>
            </a: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私のモノサシ（投票基準）</a:t>
            </a:r>
          </a:p>
        </p:txBody>
      </p:sp>
    </p:spTree>
    <p:extLst>
      <p:ext uri="{BB962C8B-B14F-4D97-AF65-F5344CB8AC3E}">
        <p14:creationId xmlns:p14="http://schemas.microsoft.com/office/powerpoint/2010/main" val="2783916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13</a:t>
            </a:fld>
            <a:endParaRPr lang="en-US" altLang="ja-JP" dirty="0"/>
          </a:p>
        </p:txBody>
      </p:sp>
      <p:sp>
        <p:nvSpPr>
          <p:cNvPr id="3" name="正方形/長方形 2"/>
          <p:cNvSpPr/>
          <p:nvPr/>
        </p:nvSpPr>
        <p:spPr>
          <a:xfrm>
            <a:off x="0" y="548728"/>
            <a:ext cx="666023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kumimoji="1" lang="ja-JP" altLang="en-US" sz="2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私の投票基準を一言でいうと・・・</a:t>
            </a:r>
          </a:p>
        </p:txBody>
      </p:sp>
      <p:sp>
        <p:nvSpPr>
          <p:cNvPr id="8" name="正方形/長方形 7"/>
          <p:cNvSpPr/>
          <p:nvPr/>
        </p:nvSpPr>
        <p:spPr>
          <a:xfrm>
            <a:off x="539551" y="980728"/>
            <a:ext cx="7560000" cy="115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3538" algn="ctr"/>
            <a:r>
              <a:rPr lang="en-US" altLang="ja-JP" sz="4000" dirty="0">
                <a:solidFill>
                  <a:srgbClr val="003300"/>
                </a:solidFill>
              </a:rPr>
              <a:t>E.</a:t>
            </a:r>
            <a:r>
              <a:rPr lang="ja-JP" altLang="en-US" sz="4000" dirty="0">
                <a:solidFill>
                  <a:srgbClr val="003300"/>
                </a:solidFill>
              </a:rPr>
              <a:t>　バランス重視</a:t>
            </a:r>
          </a:p>
        </p:txBody>
      </p:sp>
      <p:sp>
        <p:nvSpPr>
          <p:cNvPr id="9" name="正方形/長方形 8"/>
          <p:cNvSpPr/>
          <p:nvPr/>
        </p:nvSpPr>
        <p:spPr>
          <a:xfrm>
            <a:off x="8136496" y="1700808"/>
            <a:ext cx="9000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lang="ja-JP" altLang="en-US" sz="2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です</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 name="角丸四角形 10"/>
          <p:cNvSpPr/>
          <p:nvPr/>
        </p:nvSpPr>
        <p:spPr>
          <a:xfrm>
            <a:off x="251520" y="5013064"/>
            <a:ext cx="1152000" cy="11521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3200" dirty="0">
                <a:solidFill>
                  <a:srgbClr val="000099"/>
                </a:solidFill>
              </a:rPr>
              <a:t>手順</a:t>
            </a:r>
            <a:endParaRPr kumimoji="1" lang="ja-JP" altLang="en-US" sz="3200" dirty="0">
              <a:solidFill>
                <a:srgbClr val="000099"/>
              </a:solidFill>
            </a:endParaRPr>
          </a:p>
        </p:txBody>
      </p:sp>
      <p:sp>
        <p:nvSpPr>
          <p:cNvPr id="12" name="正方形/長方形 11"/>
          <p:cNvSpPr/>
          <p:nvPr/>
        </p:nvSpPr>
        <p:spPr>
          <a:xfrm>
            <a:off x="1619672" y="2421112"/>
            <a:ext cx="7200000" cy="2016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１．政策について、自分が共感できるものがどれだけあるかで検討</a:t>
            </a:r>
            <a:endParaRPr lang="en-US" altLang="ja-JP" dirty="0">
              <a:solidFill>
                <a:schemeClr val="tx1"/>
              </a:solidFill>
            </a:endParaRPr>
          </a:p>
          <a:p>
            <a:r>
              <a:rPr lang="ja-JP" altLang="en-US" dirty="0">
                <a:solidFill>
                  <a:schemeClr val="tx1"/>
                </a:solidFill>
              </a:rPr>
              <a:t>　　する。</a:t>
            </a:r>
            <a:endParaRPr lang="en-US" altLang="ja-JP" dirty="0">
              <a:solidFill>
                <a:schemeClr val="tx1"/>
              </a:solidFill>
            </a:endParaRPr>
          </a:p>
          <a:p>
            <a:r>
              <a:rPr lang="ja-JP" altLang="en-US" dirty="0">
                <a:solidFill>
                  <a:schemeClr val="tx1"/>
                </a:solidFill>
              </a:rPr>
              <a:t>２．合致するものもしないものも、併せて検討し、バランス</a:t>
            </a:r>
            <a:endParaRPr lang="en-US" altLang="ja-JP" dirty="0">
              <a:solidFill>
                <a:schemeClr val="tx1"/>
              </a:solidFill>
            </a:endParaRPr>
          </a:p>
          <a:p>
            <a:r>
              <a:rPr lang="ja-JP" altLang="en-US" dirty="0">
                <a:solidFill>
                  <a:schemeClr val="tx1"/>
                </a:solidFill>
              </a:rPr>
              <a:t>　　を見て決定する。</a:t>
            </a:r>
            <a:endParaRPr kumimoji="1" lang="en-US" altLang="ja-JP" dirty="0">
              <a:solidFill>
                <a:schemeClr val="tx1"/>
              </a:solidFill>
            </a:endParaRPr>
          </a:p>
        </p:txBody>
      </p:sp>
      <p:sp>
        <p:nvSpPr>
          <p:cNvPr id="13" name="正方形/長方形 12"/>
          <p:cNvSpPr/>
          <p:nvPr/>
        </p:nvSpPr>
        <p:spPr>
          <a:xfrm>
            <a:off x="1619672" y="4581128"/>
            <a:ext cx="7200000" cy="2016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p"/>
            </a:pPr>
            <a:endParaRPr lang="ja-JP" altLang="en-US" dirty="0">
              <a:solidFill>
                <a:schemeClr val="tx1"/>
              </a:solidFill>
            </a:endParaRPr>
          </a:p>
          <a:p>
            <a:r>
              <a:rPr lang="ja-JP" altLang="en-US" dirty="0">
                <a:solidFill>
                  <a:schemeClr val="tx1"/>
                </a:solidFill>
              </a:rPr>
              <a:t>１．ポスターを見て、</a:t>
            </a:r>
            <a:r>
              <a:rPr lang="en-US" altLang="ja-JP" dirty="0">
                <a:solidFill>
                  <a:schemeClr val="tx1"/>
                </a:solidFill>
              </a:rPr>
              <a:t>HP</a:t>
            </a:r>
            <a:r>
              <a:rPr lang="ja-JP" altLang="en-US" dirty="0">
                <a:solidFill>
                  <a:schemeClr val="tx1"/>
                </a:solidFill>
              </a:rPr>
              <a:t>を検索して、名前を覚える</a:t>
            </a:r>
          </a:p>
          <a:p>
            <a:r>
              <a:rPr lang="ja-JP" altLang="en-US" dirty="0">
                <a:solidFill>
                  <a:schemeClr val="tx1"/>
                </a:solidFill>
              </a:rPr>
              <a:t>２．選挙公報を確認する</a:t>
            </a:r>
          </a:p>
          <a:p>
            <a:r>
              <a:rPr lang="ja-JP" altLang="en-US" dirty="0">
                <a:solidFill>
                  <a:schemeClr val="tx1"/>
                </a:solidFill>
              </a:rPr>
              <a:t>３．政策に関する考えを知る</a:t>
            </a:r>
            <a:endParaRPr lang="en-US" altLang="ja-JP" dirty="0">
              <a:solidFill>
                <a:schemeClr val="tx1"/>
              </a:solidFill>
            </a:endParaRPr>
          </a:p>
          <a:p>
            <a:r>
              <a:rPr kumimoji="1" lang="ja-JP" altLang="en-US" dirty="0">
                <a:solidFill>
                  <a:schemeClr val="tx1"/>
                </a:solidFill>
              </a:rPr>
              <a:t>４．政策のバランスを見て決定</a:t>
            </a:r>
          </a:p>
        </p:txBody>
      </p:sp>
      <p:sp>
        <p:nvSpPr>
          <p:cNvPr id="14" name="角丸四角形 13"/>
          <p:cNvSpPr/>
          <p:nvPr/>
        </p:nvSpPr>
        <p:spPr>
          <a:xfrm>
            <a:off x="251520" y="2853048"/>
            <a:ext cx="1152000" cy="11521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400" dirty="0"/>
              <a:t>Point</a:t>
            </a:r>
            <a:endParaRPr kumimoji="1" lang="ja-JP" altLang="en-US" sz="2400" dirty="0"/>
          </a:p>
        </p:txBody>
      </p:sp>
      <p:sp>
        <p:nvSpPr>
          <p:cNvPr id="15" name="正方形/長方形 14"/>
          <p:cNvSpPr/>
          <p:nvPr/>
        </p:nvSpPr>
        <p:spPr>
          <a:xfrm>
            <a:off x="7199784" y="0"/>
            <a:ext cx="1944216" cy="54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rPr>
              <a:t>市議会議員</a:t>
            </a:r>
            <a:endParaRPr lang="en-US" altLang="ja-JP" dirty="0">
              <a:solidFill>
                <a:srgbClr val="002060"/>
              </a:solidFill>
            </a:endParaRPr>
          </a:p>
        </p:txBody>
      </p:sp>
      <p:sp>
        <p:nvSpPr>
          <p:cNvPr id="16" name="Text Box 2"/>
          <p:cNvSpPr txBox="1">
            <a:spLocks noChangeArrowheads="1"/>
          </p:cNvSpPr>
          <p:nvPr/>
        </p:nvSpPr>
        <p:spPr bwMode="auto">
          <a:xfrm>
            <a:off x="755649" y="40123"/>
            <a:ext cx="7920000" cy="461665"/>
          </a:xfrm>
          <a:prstGeom prst="rect">
            <a:avLst/>
          </a:prstGeom>
          <a:noFill/>
          <a:ln w="9525">
            <a:noFill/>
            <a:miter lim="800000"/>
            <a:headEnd/>
            <a:tailEnd/>
          </a:ln>
        </p:spPr>
        <p:txBody>
          <a:bodyPr>
            <a:spAutoFit/>
          </a:bodyPr>
          <a:lstStyle/>
          <a:p>
            <a:pPr fontAlgn="base">
              <a:spcBef>
                <a:spcPct val="50000"/>
              </a:spcBef>
              <a:spcAft>
                <a:spcPct val="0"/>
              </a:spcAft>
              <a:defRPr/>
            </a:pP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参考事例</a:t>
            </a: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私のモノサシ（投票基準）</a:t>
            </a:r>
          </a:p>
        </p:txBody>
      </p:sp>
    </p:spTree>
    <p:extLst>
      <p:ext uri="{BB962C8B-B14F-4D97-AF65-F5344CB8AC3E}">
        <p14:creationId xmlns:p14="http://schemas.microsoft.com/office/powerpoint/2010/main" val="1652192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14</a:t>
            </a:fld>
            <a:endParaRPr lang="en-US" altLang="ja-JP" dirty="0"/>
          </a:p>
        </p:txBody>
      </p:sp>
      <p:cxnSp>
        <p:nvCxnSpPr>
          <p:cNvPr id="5" name="直線コネクタ 4"/>
          <p:cNvCxnSpPr/>
          <p:nvPr/>
        </p:nvCxnSpPr>
        <p:spPr>
          <a:xfrm>
            <a:off x="756416" y="3249360"/>
            <a:ext cx="7560000" cy="0"/>
          </a:xfrm>
          <a:prstGeom prst="line">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536416" y="909360"/>
            <a:ext cx="0" cy="4680000"/>
          </a:xfrm>
          <a:prstGeom prst="line">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7164288" y="3501008"/>
            <a:ext cx="1944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C00000"/>
                </a:solidFill>
              </a:rPr>
              <a:t>検討する政策の対象範囲が広い</a:t>
            </a:r>
            <a:endParaRPr kumimoji="1" lang="ja-JP" altLang="en-US" dirty="0">
              <a:solidFill>
                <a:srgbClr val="C00000"/>
              </a:solidFill>
            </a:endParaRPr>
          </a:p>
        </p:txBody>
      </p:sp>
      <p:sp>
        <p:nvSpPr>
          <p:cNvPr id="19" name="正方形/長方形 18"/>
          <p:cNvSpPr/>
          <p:nvPr/>
        </p:nvSpPr>
        <p:spPr>
          <a:xfrm>
            <a:off x="-36512" y="2420888"/>
            <a:ext cx="1944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rPr>
              <a:t>検討する政策の対象範囲が狭い</a:t>
            </a:r>
            <a:endParaRPr kumimoji="1" lang="ja-JP" altLang="en-US" dirty="0">
              <a:solidFill>
                <a:srgbClr val="002060"/>
              </a:solidFill>
            </a:endParaRPr>
          </a:p>
        </p:txBody>
      </p:sp>
      <p:sp>
        <p:nvSpPr>
          <p:cNvPr id="20" name="正方形/長方形 19"/>
          <p:cNvSpPr/>
          <p:nvPr/>
        </p:nvSpPr>
        <p:spPr>
          <a:xfrm>
            <a:off x="1331640" y="5229200"/>
            <a:ext cx="2952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rPr>
              <a:t>検討内容が浅い</a:t>
            </a:r>
            <a:endParaRPr lang="en-US" altLang="ja-JP" dirty="0">
              <a:solidFill>
                <a:srgbClr val="002060"/>
              </a:solidFill>
            </a:endParaRPr>
          </a:p>
          <a:p>
            <a:r>
              <a:rPr lang="ja-JP" altLang="en-US" dirty="0">
                <a:solidFill>
                  <a:srgbClr val="002060"/>
                </a:solidFill>
              </a:rPr>
              <a:t>（一般的な目線での検討）</a:t>
            </a:r>
          </a:p>
        </p:txBody>
      </p:sp>
      <p:sp>
        <p:nvSpPr>
          <p:cNvPr id="21" name="正方形/長方形 20"/>
          <p:cNvSpPr/>
          <p:nvPr/>
        </p:nvSpPr>
        <p:spPr>
          <a:xfrm>
            <a:off x="4644224" y="548680"/>
            <a:ext cx="2304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C00000"/>
                </a:solidFill>
              </a:rPr>
              <a:t>検討内容が深い</a:t>
            </a:r>
            <a:endParaRPr lang="en-US" altLang="ja-JP" dirty="0">
              <a:solidFill>
                <a:srgbClr val="C00000"/>
              </a:solidFill>
            </a:endParaRPr>
          </a:p>
          <a:p>
            <a:pPr algn="ctr"/>
            <a:r>
              <a:rPr lang="ja-JP" altLang="en-US" dirty="0">
                <a:solidFill>
                  <a:srgbClr val="C00000"/>
                </a:solidFill>
              </a:rPr>
              <a:t>（専門的な検討）</a:t>
            </a:r>
            <a:endParaRPr kumimoji="1" lang="ja-JP" altLang="en-US" dirty="0">
              <a:solidFill>
                <a:srgbClr val="C00000"/>
              </a:solidFill>
            </a:endParaRPr>
          </a:p>
        </p:txBody>
      </p:sp>
      <p:sp>
        <p:nvSpPr>
          <p:cNvPr id="2" name="正方形/長方形 1"/>
          <p:cNvSpPr/>
          <p:nvPr/>
        </p:nvSpPr>
        <p:spPr>
          <a:xfrm>
            <a:off x="1943816" y="1484784"/>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A</a:t>
            </a:r>
            <a:endParaRPr kumimoji="1" lang="ja-JP" altLang="en-US" sz="4000" dirty="0">
              <a:solidFill>
                <a:schemeClr val="tx1"/>
              </a:solidFill>
            </a:endParaRPr>
          </a:p>
        </p:txBody>
      </p:sp>
      <p:sp>
        <p:nvSpPr>
          <p:cNvPr id="12" name="正方形/長方形 11"/>
          <p:cNvSpPr/>
          <p:nvPr/>
        </p:nvSpPr>
        <p:spPr>
          <a:xfrm>
            <a:off x="1943816" y="3789040"/>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B</a:t>
            </a:r>
            <a:endParaRPr kumimoji="1" lang="ja-JP" altLang="en-US" sz="4000" dirty="0">
              <a:solidFill>
                <a:schemeClr val="tx1"/>
              </a:solidFill>
            </a:endParaRPr>
          </a:p>
        </p:txBody>
      </p:sp>
      <p:sp>
        <p:nvSpPr>
          <p:cNvPr id="13" name="正方形/長方形 12"/>
          <p:cNvSpPr/>
          <p:nvPr/>
        </p:nvSpPr>
        <p:spPr>
          <a:xfrm>
            <a:off x="5688232" y="1484784"/>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E</a:t>
            </a:r>
            <a:endParaRPr kumimoji="1" lang="ja-JP" altLang="en-US" sz="4000" dirty="0">
              <a:solidFill>
                <a:schemeClr val="tx1"/>
              </a:solidFill>
            </a:endParaRPr>
          </a:p>
        </p:txBody>
      </p:sp>
      <p:sp>
        <p:nvSpPr>
          <p:cNvPr id="14" name="正方形/長方形 13"/>
          <p:cNvSpPr/>
          <p:nvPr/>
        </p:nvSpPr>
        <p:spPr>
          <a:xfrm>
            <a:off x="3023936" y="1484784"/>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D</a:t>
            </a:r>
            <a:endParaRPr kumimoji="1" lang="ja-JP" altLang="en-US" sz="4000" dirty="0">
              <a:solidFill>
                <a:schemeClr val="tx1"/>
              </a:solidFill>
            </a:endParaRPr>
          </a:p>
        </p:txBody>
      </p:sp>
      <p:sp>
        <p:nvSpPr>
          <p:cNvPr id="15" name="正方形/長方形 14"/>
          <p:cNvSpPr/>
          <p:nvPr/>
        </p:nvSpPr>
        <p:spPr>
          <a:xfrm>
            <a:off x="3023936" y="3789040"/>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C</a:t>
            </a:r>
            <a:endParaRPr kumimoji="1" lang="ja-JP" altLang="en-US" sz="4000" dirty="0">
              <a:solidFill>
                <a:schemeClr val="tx1"/>
              </a:solidFill>
            </a:endParaRPr>
          </a:p>
        </p:txBody>
      </p:sp>
      <p:sp>
        <p:nvSpPr>
          <p:cNvPr id="16" name="Text Box 2"/>
          <p:cNvSpPr txBox="1">
            <a:spLocks noChangeArrowheads="1"/>
          </p:cNvSpPr>
          <p:nvPr/>
        </p:nvSpPr>
        <p:spPr bwMode="auto">
          <a:xfrm>
            <a:off x="755649" y="66249"/>
            <a:ext cx="7920000" cy="400110"/>
          </a:xfrm>
          <a:prstGeom prst="rect">
            <a:avLst/>
          </a:prstGeom>
          <a:noFill/>
          <a:ln w="9525">
            <a:noFill/>
            <a:miter lim="800000"/>
            <a:headEnd/>
            <a:tailEnd/>
          </a:ln>
        </p:spPr>
        <p:txBody>
          <a:bodyPr>
            <a:spAutoFit/>
          </a:bodyPr>
          <a:lstStyle/>
          <a:p>
            <a:pPr fontAlgn="base">
              <a:spcBef>
                <a:spcPct val="50000"/>
              </a:spcBef>
              <a:spcAft>
                <a:spcPct val="0"/>
              </a:spcAft>
              <a:defRPr/>
            </a:pPr>
            <a:r>
              <a:rPr lang="en-US" altLang="ja-JP" sz="2000" dirty="0">
                <a:solidFill>
                  <a:srgbClr val="003300"/>
                </a:solidFill>
                <a:ea typeface="HGP創英角ｺﾞｼｯｸUB" pitchFamily="50" charset="-128"/>
              </a:rPr>
              <a:t>【</a:t>
            </a:r>
            <a:r>
              <a:rPr lang="ja-JP" altLang="en-US" sz="2000" dirty="0">
                <a:solidFill>
                  <a:srgbClr val="003300"/>
                </a:solidFill>
                <a:ea typeface="HGP創英角ｺﾞｼｯｸUB" pitchFamily="50" charset="-128"/>
              </a:rPr>
              <a:t>参考事例</a:t>
            </a:r>
            <a:r>
              <a:rPr lang="en-US" altLang="ja-JP" sz="2000" dirty="0">
                <a:solidFill>
                  <a:srgbClr val="003300"/>
                </a:solidFill>
                <a:ea typeface="HGP創英角ｺﾞｼｯｸUB" pitchFamily="50" charset="-128"/>
              </a:rPr>
              <a:t>】</a:t>
            </a:r>
            <a:r>
              <a:rPr lang="ja-JP" altLang="en-US" sz="2000" dirty="0">
                <a:solidFill>
                  <a:srgbClr val="003300"/>
                </a:solidFill>
                <a:ea typeface="HGP創英角ｺﾞｼｯｸUB" pitchFamily="50" charset="-128"/>
              </a:rPr>
              <a:t>私のモノサシマッピング例（検討範囲</a:t>
            </a:r>
            <a:r>
              <a:rPr lang="en-US" altLang="ja-JP" sz="2000" dirty="0">
                <a:solidFill>
                  <a:srgbClr val="003300"/>
                </a:solidFill>
                <a:ea typeface="HGP創英角ｺﾞｼｯｸUB" pitchFamily="50" charset="-128"/>
              </a:rPr>
              <a:t>×</a:t>
            </a:r>
            <a:r>
              <a:rPr lang="ja-JP" altLang="en-US" sz="2000" dirty="0">
                <a:solidFill>
                  <a:srgbClr val="003300"/>
                </a:solidFill>
                <a:ea typeface="HGP創英角ｺﾞｼｯｸUB" pitchFamily="50" charset="-128"/>
              </a:rPr>
              <a:t>検討の深度）</a:t>
            </a:r>
            <a:endParaRPr lang="en-US" altLang="ja-JP" sz="2000" dirty="0">
              <a:solidFill>
                <a:srgbClr val="003300"/>
              </a:solidFill>
              <a:ea typeface="HGP創英角ｺﾞｼｯｸUB" pitchFamily="50" charset="-128"/>
            </a:endParaRPr>
          </a:p>
        </p:txBody>
      </p:sp>
      <p:sp>
        <p:nvSpPr>
          <p:cNvPr id="22" name="正方形/長方形 21"/>
          <p:cNvSpPr/>
          <p:nvPr/>
        </p:nvSpPr>
        <p:spPr>
          <a:xfrm>
            <a:off x="612000" y="5949280"/>
            <a:ext cx="7920000" cy="720000"/>
          </a:xfrm>
          <a:prstGeom prst="rect">
            <a:avLst/>
          </a:prstGeom>
          <a:solidFill>
            <a:schemeClr val="accent2">
              <a:lumMod val="20000"/>
              <a:lumOff val="80000"/>
            </a:schemeClr>
          </a:solidFill>
          <a:ln w="25400" cap="flat" cmpd="sng" algn="ctr">
            <a:solidFill>
              <a:srgbClr val="525977"/>
            </a:solidFill>
            <a:prstDash val="solid"/>
            <a:headEnd/>
            <a:tailEnd/>
          </a:ln>
          <a:effectLst>
            <a:outerShdw blurRad="40000" dist="20000" dir="5400000" rotWithShape="0">
              <a:srgbClr val="000000">
                <a:alpha val="38000"/>
              </a:srgbClr>
            </a:outerShdw>
          </a:effectLst>
        </p:spPr>
        <p:txBody>
          <a:bodyPr wrap="none" anchor="ctr"/>
          <a:lstStyle/>
          <a:p>
            <a:pPr algn="ctr" defTabSz="866775">
              <a:lnSpc>
                <a:spcPct val="90000"/>
              </a:lnSpc>
              <a:defRPr/>
            </a:pPr>
            <a:r>
              <a:rPr kumimoji="0" lang="ja-JP" altLang="en-US" dirty="0">
                <a:solidFill>
                  <a:srgbClr val="003300"/>
                </a:solidFill>
                <a:latin typeface="HGP創英角ｺﾞｼｯｸUB" pitchFamily="50" charset="-128"/>
                <a:ea typeface="HGP創英角ｺﾞｼｯｸUB" pitchFamily="50" charset="-128"/>
              </a:rPr>
              <a:t>選挙にかけることのできる時間や情報が限られている中で、</a:t>
            </a:r>
            <a:endParaRPr kumimoji="0" lang="en-US" altLang="ja-JP" dirty="0">
              <a:solidFill>
                <a:srgbClr val="003300"/>
              </a:solidFill>
              <a:latin typeface="HGP創英角ｺﾞｼｯｸUB" pitchFamily="50" charset="-128"/>
              <a:ea typeface="HGP創英角ｺﾞｼｯｸUB" pitchFamily="50" charset="-128"/>
            </a:endParaRPr>
          </a:p>
          <a:p>
            <a:pPr marL="1254125" indent="-182563" defTabSz="866775">
              <a:lnSpc>
                <a:spcPct val="90000"/>
              </a:lnSpc>
              <a:defRPr/>
            </a:pPr>
            <a:r>
              <a:rPr kumimoji="0" lang="ja-JP" altLang="en-US" dirty="0">
                <a:solidFill>
                  <a:srgbClr val="003300"/>
                </a:solidFill>
                <a:latin typeface="HGP創英角ｺﾞｼｯｸUB" pitchFamily="50" charset="-128"/>
                <a:ea typeface="HGP創英角ｺﾞｼｯｸUB" pitchFamily="50" charset="-128"/>
              </a:rPr>
              <a:t>様々な選び方が存在しています</a:t>
            </a:r>
          </a:p>
        </p:txBody>
      </p:sp>
    </p:spTree>
    <p:extLst>
      <p:ext uri="{BB962C8B-B14F-4D97-AF65-F5344CB8AC3E}">
        <p14:creationId xmlns:p14="http://schemas.microsoft.com/office/powerpoint/2010/main" val="239229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15</a:t>
            </a:fld>
            <a:endParaRPr lang="en-US" altLang="ja-JP" dirty="0"/>
          </a:p>
        </p:txBody>
      </p:sp>
      <p:cxnSp>
        <p:nvCxnSpPr>
          <p:cNvPr id="5" name="直線コネクタ 4"/>
          <p:cNvCxnSpPr/>
          <p:nvPr/>
        </p:nvCxnSpPr>
        <p:spPr>
          <a:xfrm>
            <a:off x="756416" y="3249360"/>
            <a:ext cx="7560000" cy="0"/>
          </a:xfrm>
          <a:prstGeom prst="line">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536416" y="909360"/>
            <a:ext cx="0" cy="4680000"/>
          </a:xfrm>
          <a:prstGeom prst="line">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7020272" y="3429000"/>
            <a:ext cx="1944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C00000"/>
                </a:solidFill>
              </a:rPr>
              <a:t>政策以外の要素も踏まえて判断</a:t>
            </a:r>
            <a:endParaRPr kumimoji="1" lang="ja-JP" altLang="en-US" dirty="0">
              <a:solidFill>
                <a:srgbClr val="C00000"/>
              </a:solidFill>
            </a:endParaRPr>
          </a:p>
        </p:txBody>
      </p:sp>
      <p:sp>
        <p:nvSpPr>
          <p:cNvPr id="19" name="正方形/長方形 18"/>
          <p:cNvSpPr/>
          <p:nvPr/>
        </p:nvSpPr>
        <p:spPr>
          <a:xfrm>
            <a:off x="-36512" y="2564904"/>
            <a:ext cx="1944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rPr>
              <a:t>政策のみで判断</a:t>
            </a:r>
            <a:endParaRPr kumimoji="1" lang="ja-JP" altLang="en-US" dirty="0">
              <a:solidFill>
                <a:srgbClr val="002060"/>
              </a:solidFill>
            </a:endParaRPr>
          </a:p>
        </p:txBody>
      </p:sp>
      <p:sp>
        <p:nvSpPr>
          <p:cNvPr id="20" name="正方形/長方形 19"/>
          <p:cNvSpPr/>
          <p:nvPr/>
        </p:nvSpPr>
        <p:spPr>
          <a:xfrm>
            <a:off x="2267984" y="5013176"/>
            <a:ext cx="2160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rPr>
              <a:t>特定の情報源からの情報で判断</a:t>
            </a:r>
            <a:endParaRPr lang="en-US" altLang="ja-JP" dirty="0">
              <a:solidFill>
                <a:srgbClr val="002060"/>
              </a:solidFill>
            </a:endParaRPr>
          </a:p>
        </p:txBody>
      </p:sp>
      <p:sp>
        <p:nvSpPr>
          <p:cNvPr id="21" name="正方形/長方形 20"/>
          <p:cNvSpPr/>
          <p:nvPr/>
        </p:nvSpPr>
        <p:spPr>
          <a:xfrm>
            <a:off x="4644224" y="548680"/>
            <a:ext cx="2160000"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C00000"/>
                </a:solidFill>
              </a:rPr>
              <a:t>多様な情報源から情報を集めて判断</a:t>
            </a:r>
            <a:endParaRPr lang="en-US" altLang="ja-JP" dirty="0">
              <a:solidFill>
                <a:srgbClr val="C00000"/>
              </a:solidFill>
            </a:endParaRPr>
          </a:p>
        </p:txBody>
      </p:sp>
      <p:sp>
        <p:nvSpPr>
          <p:cNvPr id="2" name="正方形/長方形 1"/>
          <p:cNvSpPr/>
          <p:nvPr/>
        </p:nvSpPr>
        <p:spPr>
          <a:xfrm>
            <a:off x="2087832" y="1736920"/>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E</a:t>
            </a:r>
            <a:endParaRPr kumimoji="1" lang="ja-JP" altLang="en-US" sz="4000" dirty="0">
              <a:solidFill>
                <a:schemeClr val="tx1"/>
              </a:solidFill>
            </a:endParaRPr>
          </a:p>
        </p:txBody>
      </p:sp>
      <p:sp>
        <p:nvSpPr>
          <p:cNvPr id="12" name="正方形/長方形 11"/>
          <p:cNvSpPr/>
          <p:nvPr/>
        </p:nvSpPr>
        <p:spPr>
          <a:xfrm>
            <a:off x="1619672" y="3825152"/>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B</a:t>
            </a:r>
            <a:endParaRPr kumimoji="1" lang="ja-JP" altLang="en-US" sz="4000" dirty="0">
              <a:solidFill>
                <a:schemeClr val="tx1"/>
              </a:solidFill>
            </a:endParaRPr>
          </a:p>
        </p:txBody>
      </p:sp>
      <p:sp>
        <p:nvSpPr>
          <p:cNvPr id="13" name="正方形/長方形 12"/>
          <p:cNvSpPr/>
          <p:nvPr/>
        </p:nvSpPr>
        <p:spPr>
          <a:xfrm>
            <a:off x="5544216" y="1736920"/>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A</a:t>
            </a:r>
            <a:endParaRPr kumimoji="1" lang="ja-JP" altLang="en-US" sz="4000" dirty="0">
              <a:solidFill>
                <a:schemeClr val="tx1"/>
              </a:solidFill>
            </a:endParaRPr>
          </a:p>
        </p:txBody>
      </p:sp>
      <p:sp>
        <p:nvSpPr>
          <p:cNvPr id="14" name="正方形/長方形 13"/>
          <p:cNvSpPr/>
          <p:nvPr/>
        </p:nvSpPr>
        <p:spPr>
          <a:xfrm>
            <a:off x="6624336" y="1736920"/>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D</a:t>
            </a:r>
            <a:endParaRPr kumimoji="1" lang="ja-JP" altLang="en-US" sz="4000" dirty="0">
              <a:solidFill>
                <a:schemeClr val="tx1"/>
              </a:solidFill>
            </a:endParaRPr>
          </a:p>
        </p:txBody>
      </p:sp>
      <p:sp>
        <p:nvSpPr>
          <p:cNvPr id="15" name="正方形/長方形 14"/>
          <p:cNvSpPr/>
          <p:nvPr/>
        </p:nvSpPr>
        <p:spPr>
          <a:xfrm>
            <a:off x="2663896" y="3825152"/>
            <a:ext cx="972000" cy="97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4000" dirty="0">
                <a:solidFill>
                  <a:schemeClr val="tx1"/>
                </a:solidFill>
              </a:rPr>
              <a:t>C</a:t>
            </a:r>
            <a:endParaRPr kumimoji="1" lang="ja-JP" altLang="en-US" sz="4000" dirty="0">
              <a:solidFill>
                <a:schemeClr val="tx1"/>
              </a:solidFill>
            </a:endParaRPr>
          </a:p>
        </p:txBody>
      </p:sp>
      <p:sp>
        <p:nvSpPr>
          <p:cNvPr id="22" name="正方形/長方形 21"/>
          <p:cNvSpPr/>
          <p:nvPr/>
        </p:nvSpPr>
        <p:spPr>
          <a:xfrm>
            <a:off x="612000" y="5949280"/>
            <a:ext cx="7920000" cy="720000"/>
          </a:xfrm>
          <a:prstGeom prst="rect">
            <a:avLst/>
          </a:prstGeom>
          <a:solidFill>
            <a:schemeClr val="accent2">
              <a:lumMod val="20000"/>
              <a:lumOff val="80000"/>
            </a:schemeClr>
          </a:solidFill>
          <a:ln w="25400" cap="flat" cmpd="sng" algn="ctr">
            <a:solidFill>
              <a:srgbClr val="525977"/>
            </a:solidFill>
            <a:prstDash val="solid"/>
            <a:headEnd/>
            <a:tailEnd/>
          </a:ln>
          <a:effectLst>
            <a:outerShdw blurRad="40000" dist="20000" dir="5400000" rotWithShape="0">
              <a:srgbClr val="000000">
                <a:alpha val="38000"/>
              </a:srgbClr>
            </a:outerShdw>
          </a:effectLst>
        </p:spPr>
        <p:txBody>
          <a:bodyPr wrap="none" anchor="ctr"/>
          <a:lstStyle/>
          <a:p>
            <a:pPr algn="ctr" defTabSz="866775">
              <a:lnSpc>
                <a:spcPct val="90000"/>
              </a:lnSpc>
              <a:defRPr/>
            </a:pPr>
            <a:r>
              <a:rPr kumimoji="0" lang="ja-JP" altLang="en-US" dirty="0">
                <a:solidFill>
                  <a:srgbClr val="003300"/>
                </a:solidFill>
                <a:latin typeface="HGP創英角ｺﾞｼｯｸUB" pitchFamily="50" charset="-128"/>
                <a:ea typeface="HGP創英角ｺﾞｼｯｸUB" pitchFamily="50" charset="-128"/>
              </a:rPr>
              <a:t>選挙にかけることのできる時間や情報が限られている中で、</a:t>
            </a:r>
            <a:endParaRPr kumimoji="0" lang="en-US" altLang="ja-JP" dirty="0">
              <a:solidFill>
                <a:srgbClr val="003300"/>
              </a:solidFill>
              <a:latin typeface="HGP創英角ｺﾞｼｯｸUB" pitchFamily="50" charset="-128"/>
              <a:ea typeface="HGP創英角ｺﾞｼｯｸUB" pitchFamily="50" charset="-128"/>
            </a:endParaRPr>
          </a:p>
          <a:p>
            <a:pPr marL="1254125" indent="-182563" defTabSz="866775">
              <a:lnSpc>
                <a:spcPct val="90000"/>
              </a:lnSpc>
              <a:defRPr/>
            </a:pPr>
            <a:r>
              <a:rPr kumimoji="0" lang="ja-JP" altLang="en-US" dirty="0">
                <a:solidFill>
                  <a:srgbClr val="003300"/>
                </a:solidFill>
                <a:latin typeface="HGP創英角ｺﾞｼｯｸUB" pitchFamily="50" charset="-128"/>
                <a:ea typeface="HGP創英角ｺﾞｼｯｸUB" pitchFamily="50" charset="-128"/>
              </a:rPr>
              <a:t>様々な選び方が存在しています</a:t>
            </a:r>
          </a:p>
        </p:txBody>
      </p:sp>
      <p:sp>
        <p:nvSpPr>
          <p:cNvPr id="23" name="Text Box 2"/>
          <p:cNvSpPr txBox="1">
            <a:spLocks noChangeArrowheads="1"/>
          </p:cNvSpPr>
          <p:nvPr/>
        </p:nvSpPr>
        <p:spPr bwMode="auto">
          <a:xfrm>
            <a:off x="755649" y="66249"/>
            <a:ext cx="7920000" cy="400110"/>
          </a:xfrm>
          <a:prstGeom prst="rect">
            <a:avLst/>
          </a:prstGeom>
          <a:noFill/>
          <a:ln w="9525">
            <a:noFill/>
            <a:miter lim="800000"/>
            <a:headEnd/>
            <a:tailEnd/>
          </a:ln>
        </p:spPr>
        <p:txBody>
          <a:bodyPr>
            <a:spAutoFit/>
          </a:bodyPr>
          <a:lstStyle/>
          <a:p>
            <a:pPr fontAlgn="base">
              <a:spcBef>
                <a:spcPct val="50000"/>
              </a:spcBef>
              <a:spcAft>
                <a:spcPct val="0"/>
              </a:spcAft>
              <a:defRPr/>
            </a:pPr>
            <a:r>
              <a:rPr lang="en-US" altLang="ja-JP" sz="2000" dirty="0">
                <a:solidFill>
                  <a:srgbClr val="003300"/>
                </a:solidFill>
                <a:ea typeface="HGP創英角ｺﾞｼｯｸUB" pitchFamily="50" charset="-128"/>
              </a:rPr>
              <a:t>【</a:t>
            </a:r>
            <a:r>
              <a:rPr lang="ja-JP" altLang="en-US" sz="2000" dirty="0">
                <a:solidFill>
                  <a:srgbClr val="003300"/>
                </a:solidFill>
                <a:ea typeface="HGP創英角ｺﾞｼｯｸUB" pitchFamily="50" charset="-128"/>
              </a:rPr>
              <a:t>参考事例</a:t>
            </a:r>
            <a:r>
              <a:rPr lang="en-US" altLang="ja-JP" sz="2000" dirty="0">
                <a:solidFill>
                  <a:srgbClr val="003300"/>
                </a:solidFill>
                <a:ea typeface="HGP創英角ｺﾞｼｯｸUB" pitchFamily="50" charset="-128"/>
              </a:rPr>
              <a:t>】</a:t>
            </a:r>
            <a:r>
              <a:rPr lang="ja-JP" altLang="en-US" sz="2000" dirty="0">
                <a:solidFill>
                  <a:srgbClr val="003300"/>
                </a:solidFill>
                <a:ea typeface="HGP創英角ｺﾞｼｯｸUB" pitchFamily="50" charset="-128"/>
              </a:rPr>
              <a:t>私のモノサシマッピング例（情報源</a:t>
            </a:r>
            <a:r>
              <a:rPr lang="en-US" altLang="ja-JP" sz="2000" dirty="0">
                <a:solidFill>
                  <a:srgbClr val="003300"/>
                </a:solidFill>
                <a:ea typeface="HGP創英角ｺﾞｼｯｸUB" pitchFamily="50" charset="-128"/>
              </a:rPr>
              <a:t>×</a:t>
            </a:r>
            <a:r>
              <a:rPr lang="ja-JP" altLang="en-US" sz="2000" dirty="0">
                <a:solidFill>
                  <a:srgbClr val="003300"/>
                </a:solidFill>
                <a:ea typeface="HGP創英角ｺﾞｼｯｸUB" pitchFamily="50" charset="-128"/>
              </a:rPr>
              <a:t>検討要素）</a:t>
            </a:r>
            <a:endParaRPr lang="en-US" altLang="ja-JP" sz="2000" dirty="0">
              <a:solidFill>
                <a:srgbClr val="003300"/>
              </a:solidFill>
              <a:ea typeface="HGP創英角ｺﾞｼｯｸUB" pitchFamily="50" charset="-128"/>
            </a:endParaRPr>
          </a:p>
        </p:txBody>
      </p:sp>
    </p:spTree>
    <p:extLst>
      <p:ext uri="{BB962C8B-B14F-4D97-AF65-F5344CB8AC3E}">
        <p14:creationId xmlns:p14="http://schemas.microsoft.com/office/powerpoint/2010/main" val="7152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5076056" y="27060"/>
            <a:ext cx="4032448" cy="73766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2060"/>
                </a:solidFill>
              </a:rPr>
              <a:t>ご所属：</a:t>
            </a:r>
            <a:endParaRPr lang="en-US" altLang="ja-JP" dirty="0">
              <a:solidFill>
                <a:srgbClr val="002060"/>
              </a:solidFill>
            </a:endParaRPr>
          </a:p>
          <a:p>
            <a:r>
              <a:rPr kumimoji="1" lang="ja-JP" altLang="en-US" dirty="0">
                <a:solidFill>
                  <a:srgbClr val="002060"/>
                </a:solidFill>
              </a:rPr>
              <a:t>お名前：</a:t>
            </a:r>
          </a:p>
        </p:txBody>
      </p:sp>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16</a:t>
            </a:fld>
            <a:endParaRPr lang="en-US" altLang="ja-JP" dirty="0"/>
          </a:p>
        </p:txBody>
      </p:sp>
      <p:sp>
        <p:nvSpPr>
          <p:cNvPr id="3" name="正方形/長方形 2"/>
          <p:cNvSpPr/>
          <p:nvPr/>
        </p:nvSpPr>
        <p:spPr>
          <a:xfrm>
            <a:off x="0" y="548728"/>
            <a:ext cx="666023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kumimoji="1" lang="ja-JP" altLang="en-US" sz="2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私の投票基準を一言でいうと・・・</a:t>
            </a:r>
          </a:p>
        </p:txBody>
      </p:sp>
      <p:sp>
        <p:nvSpPr>
          <p:cNvPr id="8" name="正方形/長方形 7"/>
          <p:cNvSpPr/>
          <p:nvPr/>
        </p:nvSpPr>
        <p:spPr>
          <a:xfrm>
            <a:off x="539551" y="980728"/>
            <a:ext cx="7560000" cy="115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p"/>
            </a:pPr>
            <a:endParaRPr lang="ja-JP" altLang="en-US">
              <a:solidFill>
                <a:schemeClr val="tx1"/>
              </a:solidFill>
            </a:endParaRPr>
          </a:p>
        </p:txBody>
      </p:sp>
      <p:sp>
        <p:nvSpPr>
          <p:cNvPr id="9" name="正方形/長方形 8"/>
          <p:cNvSpPr/>
          <p:nvPr/>
        </p:nvSpPr>
        <p:spPr>
          <a:xfrm>
            <a:off x="8136496" y="1700808"/>
            <a:ext cx="9000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lang="ja-JP" altLang="en-US" sz="2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です</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 name="角丸四角形 10"/>
          <p:cNvSpPr/>
          <p:nvPr/>
        </p:nvSpPr>
        <p:spPr>
          <a:xfrm>
            <a:off x="251520" y="5013064"/>
            <a:ext cx="1152000" cy="11521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3200" dirty="0">
                <a:solidFill>
                  <a:srgbClr val="000099"/>
                </a:solidFill>
              </a:rPr>
              <a:t>手順</a:t>
            </a:r>
            <a:endParaRPr kumimoji="1" lang="ja-JP" altLang="en-US" sz="3200" dirty="0">
              <a:solidFill>
                <a:srgbClr val="000099"/>
              </a:solidFill>
            </a:endParaRPr>
          </a:p>
        </p:txBody>
      </p:sp>
      <p:sp>
        <p:nvSpPr>
          <p:cNvPr id="12" name="正方形/長方形 11"/>
          <p:cNvSpPr/>
          <p:nvPr/>
        </p:nvSpPr>
        <p:spPr>
          <a:xfrm>
            <a:off x="1619672" y="2421112"/>
            <a:ext cx="7200000" cy="2016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p"/>
            </a:pPr>
            <a:r>
              <a:rPr lang="en-US" altLang="ja-JP" dirty="0">
                <a:solidFill>
                  <a:schemeClr val="tx1"/>
                </a:solidFill>
              </a:rPr>
              <a:t>×××</a:t>
            </a:r>
            <a:endParaRPr kumimoji="1" lang="en-US" altLang="ja-JP" dirty="0">
              <a:solidFill>
                <a:schemeClr val="tx1"/>
              </a:solidFill>
            </a:endParaRPr>
          </a:p>
        </p:txBody>
      </p:sp>
      <p:sp>
        <p:nvSpPr>
          <p:cNvPr id="13" name="正方形/長方形 12"/>
          <p:cNvSpPr/>
          <p:nvPr/>
        </p:nvSpPr>
        <p:spPr>
          <a:xfrm>
            <a:off x="1619672" y="4581128"/>
            <a:ext cx="7200000" cy="2016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p"/>
            </a:pPr>
            <a:r>
              <a:rPr lang="en-US" altLang="ja-JP" dirty="0">
                <a:solidFill>
                  <a:schemeClr val="tx1"/>
                </a:solidFill>
              </a:rPr>
              <a:t>×××</a:t>
            </a:r>
            <a:endParaRPr kumimoji="1" lang="ja-JP" altLang="en-US" dirty="0">
              <a:solidFill>
                <a:schemeClr val="tx1"/>
              </a:solidFill>
            </a:endParaRPr>
          </a:p>
        </p:txBody>
      </p:sp>
      <p:sp>
        <p:nvSpPr>
          <p:cNvPr id="14" name="角丸四角形 13"/>
          <p:cNvSpPr/>
          <p:nvPr/>
        </p:nvSpPr>
        <p:spPr>
          <a:xfrm>
            <a:off x="251520" y="2853048"/>
            <a:ext cx="1152000" cy="11521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400" dirty="0"/>
              <a:t>Point</a:t>
            </a:r>
            <a:endParaRPr kumimoji="1" lang="ja-JP" altLang="en-US" sz="2400" dirty="0"/>
          </a:p>
        </p:txBody>
      </p:sp>
      <p:sp>
        <p:nvSpPr>
          <p:cNvPr id="2" name="角丸四角形吹き出し 1"/>
          <p:cNvSpPr/>
          <p:nvPr/>
        </p:nvSpPr>
        <p:spPr>
          <a:xfrm>
            <a:off x="4428084" y="-17078"/>
            <a:ext cx="4572000" cy="1296000"/>
          </a:xfrm>
          <a:prstGeom prst="wedgeRoundRectCallou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dirty="0">
                <a:solidFill>
                  <a:srgbClr val="C00000"/>
                </a:solidFill>
              </a:rPr>
              <a:t>「</a:t>
            </a:r>
            <a:r>
              <a:rPr kumimoji="1" lang="en-US" altLang="ja-JP" dirty="0">
                <a:solidFill>
                  <a:srgbClr val="C00000"/>
                </a:solidFill>
                <a:latin typeface="HGP創英角ｺﾞｼｯｸUB" panose="020B0900000000000000" pitchFamily="50" charset="-128"/>
                <a:ea typeface="HGP創英角ｺﾞｼｯｸUB" panose="020B0900000000000000" pitchFamily="50" charset="-128"/>
              </a:rPr>
              <a:t>1</a:t>
            </a:r>
            <a:r>
              <a:rPr kumimoji="1" lang="ja-JP" altLang="en-US" dirty="0">
                <a:solidFill>
                  <a:srgbClr val="C00000"/>
                </a:solidFill>
                <a:latin typeface="HGP創英角ｺﾞｼｯｸUB" panose="020B0900000000000000" pitchFamily="50" charset="-128"/>
                <a:ea typeface="HGP創英角ｺﾞｼｯｸUB" panose="020B0900000000000000" pitchFamily="50" charset="-128"/>
              </a:rPr>
              <a:t>点重視</a:t>
            </a:r>
            <a:r>
              <a:rPr kumimoji="1" lang="ja-JP" altLang="en-US" dirty="0">
                <a:solidFill>
                  <a:srgbClr val="C00000"/>
                </a:solidFill>
              </a:rPr>
              <a:t>」</a:t>
            </a:r>
            <a:r>
              <a:rPr kumimoji="1" lang="ja-JP" altLang="en-US" dirty="0"/>
              <a:t>、</a:t>
            </a:r>
            <a:r>
              <a:rPr lang="ja-JP" altLang="en-US" dirty="0">
                <a:solidFill>
                  <a:srgbClr val="C00000"/>
                </a:solidFill>
              </a:rPr>
              <a:t>「</a:t>
            </a:r>
            <a:r>
              <a:rPr lang="ja-JP" altLang="en-US" dirty="0">
                <a:solidFill>
                  <a:srgbClr val="C00000"/>
                </a:solidFill>
                <a:latin typeface="HGP創英角ｺﾞｼｯｸUB" panose="020B0900000000000000" pitchFamily="50" charset="-128"/>
                <a:ea typeface="HGP創英角ｺﾞｼｯｸUB" panose="020B0900000000000000" pitchFamily="50" charset="-128"/>
              </a:rPr>
              <a:t>選択と集中</a:t>
            </a:r>
            <a:r>
              <a:rPr lang="ja-JP" altLang="en-US" dirty="0">
                <a:solidFill>
                  <a:srgbClr val="C00000"/>
                </a:solidFill>
              </a:rPr>
              <a:t>」</a:t>
            </a:r>
            <a:r>
              <a:rPr lang="ja-JP" altLang="en-US" dirty="0"/>
              <a:t>、</a:t>
            </a:r>
            <a:r>
              <a:rPr kumimoji="1" lang="ja-JP" altLang="en-US" dirty="0">
                <a:solidFill>
                  <a:srgbClr val="C00000"/>
                </a:solidFill>
              </a:rPr>
              <a:t>「</a:t>
            </a:r>
            <a:r>
              <a:rPr kumimoji="1" lang="ja-JP" altLang="en-US" dirty="0">
                <a:solidFill>
                  <a:srgbClr val="C00000"/>
                </a:solidFill>
                <a:latin typeface="HGP創英角ｺﾞｼｯｸUB" panose="020B0900000000000000" pitchFamily="50" charset="-128"/>
                <a:ea typeface="HGP創英角ｺﾞｼｯｸUB" panose="020B0900000000000000" pitchFamily="50" charset="-128"/>
              </a:rPr>
              <a:t>消去法大作戦</a:t>
            </a:r>
            <a:r>
              <a:rPr kumimoji="1" lang="ja-JP" altLang="en-US" dirty="0">
                <a:solidFill>
                  <a:srgbClr val="C00000"/>
                </a:solidFill>
              </a:rPr>
              <a:t>」</a:t>
            </a:r>
            <a:r>
              <a:rPr lang="ja-JP" altLang="en-US" dirty="0"/>
              <a:t>など、投票基準の特徴をとらえたネーミングを考えてみましょう</a:t>
            </a:r>
            <a:endParaRPr lang="en-US" altLang="ja-JP" dirty="0"/>
          </a:p>
        </p:txBody>
      </p:sp>
      <p:sp>
        <p:nvSpPr>
          <p:cNvPr id="15" name="角丸四角形吹き出し 14"/>
          <p:cNvSpPr/>
          <p:nvPr/>
        </p:nvSpPr>
        <p:spPr>
          <a:xfrm>
            <a:off x="2628648" y="1700808"/>
            <a:ext cx="6408000" cy="3204000"/>
          </a:xfrm>
          <a:prstGeom prst="wedgeRoundRectCallout">
            <a:avLst>
              <a:gd name="adj1" fmla="val -54555"/>
              <a:gd name="adj2" fmla="val 13689"/>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ja-JP" sz="1600" dirty="0"/>
              <a:t>【</a:t>
            </a:r>
            <a:r>
              <a:rPr kumimoji="1" lang="ja-JP" altLang="en-US" sz="1600" dirty="0"/>
              <a:t>例１</a:t>
            </a:r>
            <a:r>
              <a:rPr kumimoji="1" lang="en-US" altLang="ja-JP" sz="1600" dirty="0"/>
              <a:t>】</a:t>
            </a:r>
          </a:p>
          <a:p>
            <a:pPr marL="285750" indent="-285750">
              <a:buFont typeface="Wingdings" panose="05000000000000000000" pitchFamily="2" charset="2"/>
              <a:buChar char="p"/>
            </a:pPr>
            <a:r>
              <a:rPr kumimoji="1" lang="ja-JP" altLang="en-US" sz="1600" dirty="0"/>
              <a:t>とにかく、</a:t>
            </a:r>
            <a:r>
              <a:rPr lang="ja-JP" altLang="en-US" sz="1600" dirty="0"/>
              <a:t>特定分野の</a:t>
            </a:r>
            <a:r>
              <a:rPr kumimoji="1" lang="ja-JP" altLang="en-US" sz="1600" dirty="0"/>
              <a:t>政策優先（私の場合は環境政策）</a:t>
            </a:r>
            <a:endParaRPr kumimoji="1" lang="en-US" altLang="ja-JP" sz="1600" dirty="0"/>
          </a:p>
          <a:p>
            <a:pPr marL="742950" lvl="1" indent="-285750">
              <a:buFont typeface="Wingdings" panose="05000000000000000000" pitchFamily="2" charset="2"/>
              <a:buChar char="u"/>
            </a:pPr>
            <a:r>
              <a:rPr kumimoji="1" lang="ja-JP" altLang="en-US" sz="1600" dirty="0"/>
              <a:t>その中でも、再生可能エネルギーをどれくらい重視しているかを検討</a:t>
            </a:r>
            <a:endParaRPr lang="en-US" altLang="ja-JP" sz="1600" dirty="0"/>
          </a:p>
          <a:p>
            <a:pPr marL="0" lvl="1"/>
            <a:r>
              <a:rPr kumimoji="1" lang="en-US" altLang="ja-JP" sz="1600" dirty="0"/>
              <a:t>【</a:t>
            </a:r>
            <a:r>
              <a:rPr kumimoji="1" lang="ja-JP" altLang="en-US" sz="1600" dirty="0"/>
              <a:t>例２</a:t>
            </a:r>
            <a:r>
              <a:rPr kumimoji="1" lang="en-US" altLang="ja-JP" sz="1600" dirty="0"/>
              <a:t>】</a:t>
            </a:r>
          </a:p>
          <a:p>
            <a:pPr marL="342900" indent="-342900">
              <a:buFont typeface="+mj-ea"/>
              <a:buAutoNum type="circleNumDbPlain"/>
            </a:pPr>
            <a:r>
              <a:rPr lang="ja-JP" altLang="en-US" sz="1600" dirty="0"/>
              <a:t>自分自身が重視したい「○○」「○○」の分野の発言内容を比較</a:t>
            </a:r>
            <a:endParaRPr lang="en-US" altLang="ja-JP" sz="1600" dirty="0"/>
          </a:p>
          <a:p>
            <a:pPr marL="342900" indent="-342900">
              <a:buFont typeface="+mj-ea"/>
              <a:buAutoNum type="circleNumDbPlain"/>
            </a:pPr>
            <a:r>
              <a:rPr kumimoji="1" lang="ja-JP" altLang="en-US" sz="1600" dirty="0"/>
              <a:t>それぞれの政策の具体性を検討</a:t>
            </a:r>
            <a:endParaRPr kumimoji="1" lang="en-US" altLang="ja-JP" sz="1600" dirty="0"/>
          </a:p>
          <a:p>
            <a:endParaRPr lang="en-US" altLang="ja-JP" sz="1000" dirty="0"/>
          </a:p>
          <a:p>
            <a:r>
              <a:rPr lang="ja-JP" altLang="en-US" sz="1600" dirty="0"/>
              <a:t>など、実際にご自身の選び方ポイントになる事項を記載ください</a:t>
            </a:r>
            <a:endParaRPr lang="en-US" altLang="ja-JP" sz="1600" dirty="0"/>
          </a:p>
          <a:p>
            <a:pPr marL="268288" indent="-268288"/>
            <a:r>
              <a:rPr kumimoji="1" lang="en-US" altLang="ja-JP" sz="1400" dirty="0"/>
              <a:t>※</a:t>
            </a:r>
            <a:r>
              <a:rPr kumimoji="1" lang="ja-JP" altLang="en-US" sz="1400" dirty="0"/>
              <a:t>今回は、どの分野の政策を重視するかよりも、</a:t>
            </a:r>
            <a:r>
              <a:rPr kumimoji="1" lang="ja-JP" altLang="en-US" sz="1400" dirty="0">
                <a:solidFill>
                  <a:srgbClr val="C00000"/>
                </a:solidFill>
                <a:latin typeface="HGP創英角ｺﾞｼｯｸUB" panose="020B0900000000000000" pitchFamily="50" charset="-128"/>
                <a:ea typeface="HGP創英角ｺﾞｼｯｸUB" panose="020B0900000000000000" pitchFamily="50" charset="-128"/>
              </a:rPr>
              <a:t>「政策比較をする際の手法」</a:t>
            </a:r>
            <a:r>
              <a:rPr kumimoji="1" lang="ja-JP" altLang="en-US" sz="1400" dirty="0"/>
              <a:t>にどのようなものがあるかに焦点をおいて紹介できればと思います。記載時には例１のように</a:t>
            </a:r>
            <a:r>
              <a:rPr lang="ja-JP" altLang="en-US" sz="1400" dirty="0"/>
              <a:t>、ご配慮いただけますと幸いです</a:t>
            </a:r>
            <a:r>
              <a:rPr lang="ja-JP" altLang="en-US" sz="1600" dirty="0"/>
              <a:t>。</a:t>
            </a:r>
            <a:endParaRPr lang="en-US" altLang="ja-JP" sz="1600" dirty="0"/>
          </a:p>
        </p:txBody>
      </p:sp>
      <p:sp>
        <p:nvSpPr>
          <p:cNvPr id="16" name="角丸四角形吹き出し 15"/>
          <p:cNvSpPr/>
          <p:nvPr/>
        </p:nvSpPr>
        <p:spPr>
          <a:xfrm>
            <a:off x="3635896" y="5013176"/>
            <a:ext cx="5508104" cy="1800000"/>
          </a:xfrm>
          <a:prstGeom prst="wedgeRoundRectCallout">
            <a:avLst>
              <a:gd name="adj1" fmla="val -53105"/>
              <a:gd name="adj2" fmla="val 6479"/>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indent="-342900">
              <a:buFont typeface="+mj-ea"/>
              <a:buAutoNum type="circleNumDbPlain"/>
            </a:pPr>
            <a:r>
              <a:rPr kumimoji="1" lang="ja-JP" altLang="en-US" sz="1600" dirty="0"/>
              <a:t>マニフェストの中で、重視する政策の記載があるかどうかを確認する</a:t>
            </a:r>
            <a:endParaRPr kumimoji="1" lang="en-US" altLang="ja-JP" sz="1600" dirty="0"/>
          </a:p>
          <a:p>
            <a:pPr marL="342900" indent="-342900">
              <a:buFont typeface="+mj-ea"/>
              <a:buAutoNum type="circleNumDbPlain"/>
            </a:pPr>
            <a:r>
              <a:rPr lang="ja-JP" altLang="en-US" sz="1600" dirty="0"/>
              <a:t>記載があった場合、内容を検討し、自分自身の望ましい取り組みであるかどうかを比較する</a:t>
            </a:r>
            <a:endParaRPr lang="en-US" altLang="ja-JP" sz="1600" dirty="0"/>
          </a:p>
          <a:p>
            <a:pPr marL="342900" indent="-342900">
              <a:buFont typeface="+mj-ea"/>
              <a:buAutoNum type="circleNumDbPlain"/>
            </a:pPr>
            <a:r>
              <a:rPr lang="ja-JP" altLang="en-US" sz="1600" dirty="0"/>
              <a:t>政策の具体性・実現可能性を検討する</a:t>
            </a:r>
            <a:endParaRPr lang="en-US" altLang="ja-JP" sz="1600" dirty="0"/>
          </a:p>
          <a:p>
            <a:endParaRPr kumimoji="1" lang="en-US" altLang="ja-JP" sz="1000" dirty="0"/>
          </a:p>
          <a:p>
            <a:r>
              <a:rPr lang="ja-JP" altLang="en-US" sz="1400" dirty="0"/>
              <a:t>など、モノサシの具体的な使用方法・手順をご教示ください</a:t>
            </a:r>
            <a:endParaRPr kumimoji="1" lang="en-US" altLang="ja-JP" sz="1400" dirty="0"/>
          </a:p>
        </p:txBody>
      </p:sp>
      <p:sp>
        <p:nvSpPr>
          <p:cNvPr id="19" name="Text Box 2"/>
          <p:cNvSpPr txBox="1">
            <a:spLocks noChangeArrowheads="1"/>
          </p:cNvSpPr>
          <p:nvPr/>
        </p:nvSpPr>
        <p:spPr bwMode="auto">
          <a:xfrm>
            <a:off x="755649" y="-27384"/>
            <a:ext cx="7920000" cy="646331"/>
          </a:xfrm>
          <a:prstGeom prst="rect">
            <a:avLst/>
          </a:prstGeom>
          <a:noFill/>
          <a:ln w="9525">
            <a:noFill/>
            <a:miter lim="800000"/>
            <a:headEnd/>
            <a:tailEnd/>
          </a:ln>
        </p:spPr>
        <p:txBody>
          <a:bodyPr>
            <a:spAutoFit/>
          </a:bodyPr>
          <a:lstStyle/>
          <a:p>
            <a:pPr>
              <a:spcBef>
                <a:spcPct val="50000"/>
              </a:spcBef>
              <a:defRPr/>
            </a:pPr>
            <a:r>
              <a:rPr lang="ja-JP" altLang="en-US" sz="2000" dirty="0">
                <a:solidFill>
                  <a:srgbClr val="003300"/>
                </a:solidFill>
                <a:latin typeface="+mj-lt"/>
                <a:ea typeface="HGP創英角ｺﾞｼｯｸUB" pitchFamily="50" charset="-128"/>
              </a:rPr>
              <a:t>３．投票の仕方を学ぶワーク</a:t>
            </a:r>
            <a:br>
              <a:rPr lang="en-US" altLang="ja-JP" sz="2000" dirty="0">
                <a:solidFill>
                  <a:srgbClr val="003300"/>
                </a:solidFill>
                <a:latin typeface="+mj-lt"/>
                <a:ea typeface="HGP創英角ｺﾞｼｯｸUB" pitchFamily="50" charset="-128"/>
              </a:rPr>
            </a:br>
            <a:r>
              <a:rPr lang="en-US" altLang="ja-JP" sz="1600" dirty="0">
                <a:solidFill>
                  <a:srgbClr val="003300"/>
                </a:solidFill>
                <a:latin typeface="+mj-lt"/>
                <a:ea typeface="HGP創英角ｺﾞｼｯｸUB" pitchFamily="50" charset="-128"/>
              </a:rPr>
              <a:t>(2)</a:t>
            </a:r>
            <a:r>
              <a:rPr lang="ja-JP" altLang="en-US" sz="1600" dirty="0">
                <a:solidFill>
                  <a:srgbClr val="003300"/>
                </a:solidFill>
                <a:latin typeface="+mj-lt"/>
                <a:ea typeface="HGP創英角ｺﾞｼｯｸUB" pitchFamily="50" charset="-128"/>
              </a:rPr>
              <a:t>投票基準（私のモノサシ）をみつけよう</a:t>
            </a:r>
            <a:endParaRPr lang="en-US" altLang="ja-JP" dirty="0">
              <a:solidFill>
                <a:srgbClr val="003300"/>
              </a:solidFill>
              <a:latin typeface="+mj-lt"/>
              <a:ea typeface="HGP創英角ｺﾞｼｯｸUB" pitchFamily="50" charset="-128"/>
            </a:endParaRPr>
          </a:p>
        </p:txBody>
      </p:sp>
    </p:spTree>
    <p:extLst>
      <p:ext uri="{BB962C8B-B14F-4D97-AF65-F5344CB8AC3E}">
        <p14:creationId xmlns:p14="http://schemas.microsoft.com/office/powerpoint/2010/main" val="3895508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2</a:t>
            </a:fld>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3721578799"/>
              </p:ext>
            </p:extLst>
          </p:nvPr>
        </p:nvGraphicFramePr>
        <p:xfrm>
          <a:off x="215840" y="1484784"/>
          <a:ext cx="8892000" cy="5142480"/>
        </p:xfrm>
        <a:graphic>
          <a:graphicData uri="http://schemas.openxmlformats.org/drawingml/2006/table">
            <a:tbl>
              <a:tblPr firstRow="1" bandRow="1">
                <a:tableStyleId>{00A15C55-8517-42AA-B614-E9B94910E393}</a:tableStyleId>
              </a:tblPr>
              <a:tblGrid>
                <a:gridCol w="432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486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540000">
                <a:tc>
                  <a:txBody>
                    <a:bodyPr/>
                    <a:lstStyle/>
                    <a:p>
                      <a:endParaRPr kumimoji="1" lang="ja-JP" altLang="en-US" sz="1800" dirty="0"/>
                    </a:p>
                  </a:txBody>
                  <a:tcPr anchor="ctr"/>
                </a:tc>
                <a:tc>
                  <a:txBody>
                    <a:bodyPr/>
                    <a:lstStyle/>
                    <a:p>
                      <a:r>
                        <a:rPr kumimoji="1" lang="ja-JP" altLang="en-US" sz="1800" dirty="0"/>
                        <a:t>項目</a:t>
                      </a:r>
                    </a:p>
                  </a:txBody>
                  <a:tcPr anchor="ctr"/>
                </a:tc>
                <a:tc>
                  <a:txBody>
                    <a:bodyPr/>
                    <a:lstStyle/>
                    <a:p>
                      <a:r>
                        <a:rPr kumimoji="1" lang="ja-JP" altLang="en-US" sz="1800" dirty="0"/>
                        <a:t>活動概要</a:t>
                      </a:r>
                    </a:p>
                  </a:txBody>
                  <a:tcPr anchor="ctr"/>
                </a:tc>
                <a:tc>
                  <a:txBody>
                    <a:bodyPr/>
                    <a:lstStyle/>
                    <a:p>
                      <a:r>
                        <a:rPr kumimoji="1" lang="ja-JP" altLang="en-US" sz="1800" dirty="0"/>
                        <a:t>時間</a:t>
                      </a:r>
                    </a:p>
                  </a:txBody>
                  <a:tcPr anchor="ctr"/>
                </a:tc>
                <a:extLst>
                  <a:ext uri="{0D108BD9-81ED-4DB2-BD59-A6C34878D82A}">
                    <a16:rowId xmlns:a16="http://schemas.microsoft.com/office/drawing/2014/main" val="10000"/>
                  </a:ext>
                </a:extLst>
              </a:tr>
              <a:tr h="432000">
                <a:tc>
                  <a:txBody>
                    <a:bodyPr/>
                    <a:lstStyle/>
                    <a:p>
                      <a:r>
                        <a:rPr kumimoji="1" lang="ja-JP" altLang="en-US" dirty="0"/>
                        <a:t>１</a:t>
                      </a:r>
                    </a:p>
                  </a:txBody>
                  <a:tcPr anchor="ctr"/>
                </a:tc>
                <a:tc>
                  <a:txBody>
                    <a:bodyPr/>
                    <a:lstStyle/>
                    <a:p>
                      <a:r>
                        <a:rPr kumimoji="1" lang="ja-JP" altLang="en-US" sz="1800" dirty="0"/>
                        <a:t>動機付け</a:t>
                      </a:r>
                    </a:p>
                  </a:txBody>
                  <a:tcPr anchor="ctr"/>
                </a:tc>
                <a:tc>
                  <a:txBody>
                    <a:bodyPr/>
                    <a:lstStyle/>
                    <a:p>
                      <a:r>
                        <a:rPr kumimoji="1" lang="ja-JP" altLang="en-US" sz="1600" dirty="0"/>
                        <a:t>１票の価値等を紹介し、投票する意味を考える</a:t>
                      </a:r>
                      <a:endParaRPr kumimoji="1" lang="en-US" altLang="ja-JP" sz="1600" dirty="0"/>
                    </a:p>
                    <a:p>
                      <a:r>
                        <a:rPr kumimoji="1" lang="ja-JP" altLang="en-US" sz="1600" dirty="0"/>
                        <a:t>（選挙の仕組みの復習を含む）</a:t>
                      </a:r>
                    </a:p>
                  </a:txBody>
                  <a:tcPr anchor="ctr"/>
                </a:tc>
                <a:tc>
                  <a:txBody>
                    <a:bodyPr/>
                    <a:lstStyle/>
                    <a:p>
                      <a:r>
                        <a:rPr kumimoji="1" lang="en-US" altLang="ja-JP" sz="1600" dirty="0"/>
                        <a:t>10</a:t>
                      </a:r>
                      <a:r>
                        <a:rPr kumimoji="1" lang="ja-JP" altLang="en-US" sz="1600" dirty="0"/>
                        <a:t>分</a:t>
                      </a:r>
                    </a:p>
                  </a:txBody>
                  <a:tcPr anchor="ctr"/>
                </a:tc>
                <a:extLst>
                  <a:ext uri="{0D108BD9-81ED-4DB2-BD59-A6C34878D82A}">
                    <a16:rowId xmlns:a16="http://schemas.microsoft.com/office/drawing/2014/main" val="10001"/>
                  </a:ext>
                </a:extLst>
              </a:tr>
              <a:tr h="432000">
                <a:tc>
                  <a:txBody>
                    <a:bodyPr/>
                    <a:lstStyle/>
                    <a:p>
                      <a:r>
                        <a:rPr kumimoji="1" lang="ja-JP" altLang="en-US" dirty="0"/>
                        <a:t>２</a:t>
                      </a:r>
                    </a:p>
                  </a:txBody>
                  <a:tcPr anchor="ctr"/>
                </a:tc>
                <a:tc>
                  <a:txBody>
                    <a:bodyPr/>
                    <a:lstStyle/>
                    <a:p>
                      <a:r>
                        <a:rPr kumimoji="1" lang="ja-JP" altLang="en-US" sz="1800" dirty="0"/>
                        <a:t>投票時のモノサシ</a:t>
                      </a:r>
                    </a:p>
                  </a:txBody>
                  <a:tcPr anchor="ctr"/>
                </a:tc>
                <a:tc>
                  <a:txBody>
                    <a:bodyPr/>
                    <a:lstStyle/>
                    <a:p>
                      <a:pPr marL="342900" indent="-342900">
                        <a:buFont typeface="+mj-ea"/>
                        <a:buAutoNum type="circleNumDbPlain"/>
                      </a:pPr>
                      <a:r>
                        <a:rPr kumimoji="1" lang="ja-JP" altLang="en-US" sz="1600" dirty="0"/>
                        <a:t>マニフェストを比較する手段（＝投票基準。モノサシ）の紹介</a:t>
                      </a:r>
                      <a:endParaRPr kumimoji="1" lang="en-US" altLang="ja-JP" sz="1600" dirty="0"/>
                    </a:p>
                    <a:p>
                      <a:pPr marL="342900" indent="-342900">
                        <a:buFont typeface="+mj-ea"/>
                        <a:buAutoNum type="circleNumDbPlain"/>
                      </a:pPr>
                      <a:r>
                        <a:rPr kumimoji="1" lang="ja-JP" altLang="en-US" sz="1600" dirty="0"/>
                        <a:t>記者、社会人、大学生、議員、教員といった様々な立場の有権者のモノサシを学ぶ</a:t>
                      </a:r>
                    </a:p>
                  </a:txBody>
                  <a:tcPr anchor="ctr"/>
                </a:tc>
                <a:tc>
                  <a:txBody>
                    <a:bodyPr/>
                    <a:lstStyle/>
                    <a:p>
                      <a:r>
                        <a:rPr kumimoji="1" lang="en-US" altLang="ja-JP" sz="1600" dirty="0"/>
                        <a:t>15</a:t>
                      </a:r>
                      <a:r>
                        <a:rPr kumimoji="1" lang="ja-JP" altLang="en-US" sz="1600" dirty="0"/>
                        <a:t>分</a:t>
                      </a:r>
                    </a:p>
                  </a:txBody>
                  <a:tcPr anchor="ctr"/>
                </a:tc>
                <a:extLst>
                  <a:ext uri="{0D108BD9-81ED-4DB2-BD59-A6C34878D82A}">
                    <a16:rowId xmlns:a16="http://schemas.microsoft.com/office/drawing/2014/main" val="10002"/>
                  </a:ext>
                </a:extLst>
              </a:tr>
              <a:tr h="576000">
                <a:tc>
                  <a:txBody>
                    <a:bodyPr/>
                    <a:lstStyle/>
                    <a:p>
                      <a:r>
                        <a:rPr kumimoji="1" lang="ja-JP" altLang="en-US" dirty="0"/>
                        <a:t>３</a:t>
                      </a:r>
                    </a:p>
                  </a:txBody>
                  <a:tcPr anchor="ctr"/>
                </a:tc>
                <a:tc>
                  <a:txBody>
                    <a:bodyPr/>
                    <a:lstStyle/>
                    <a:p>
                      <a:r>
                        <a:rPr kumimoji="1" lang="ja-JP" altLang="en-US" sz="1800" dirty="0"/>
                        <a:t>モノサシの使い方</a:t>
                      </a:r>
                    </a:p>
                  </a:txBody>
                  <a:tcPr anchor="ctr"/>
                </a:tc>
                <a:tc>
                  <a:txBody>
                    <a:bodyPr/>
                    <a:lstStyle/>
                    <a:p>
                      <a:r>
                        <a:rPr kumimoji="1" lang="ja-JP" altLang="en-US" sz="1600" dirty="0"/>
                        <a:t>自分なりのモノサシをどのように考えていけばよいのか、ヒントを提示</a:t>
                      </a:r>
                    </a:p>
                  </a:txBody>
                  <a:tcPr anchor="ctr"/>
                </a:tc>
                <a:tc>
                  <a:txBody>
                    <a:bodyPr/>
                    <a:lstStyle/>
                    <a:p>
                      <a:r>
                        <a:rPr kumimoji="1" lang="en-US" altLang="ja-JP" sz="1600" dirty="0"/>
                        <a:t>5</a:t>
                      </a:r>
                      <a:r>
                        <a:rPr kumimoji="1" lang="ja-JP" altLang="en-US" sz="1600" dirty="0"/>
                        <a:t>分</a:t>
                      </a:r>
                    </a:p>
                  </a:txBody>
                  <a:tcPr anchor="ctr"/>
                </a:tc>
                <a:extLst>
                  <a:ext uri="{0D108BD9-81ED-4DB2-BD59-A6C34878D82A}">
                    <a16:rowId xmlns:a16="http://schemas.microsoft.com/office/drawing/2014/main" val="10003"/>
                  </a:ext>
                </a:extLst>
              </a:tr>
              <a:tr h="864000">
                <a:tc>
                  <a:txBody>
                    <a:bodyPr/>
                    <a:lstStyle/>
                    <a:p>
                      <a:r>
                        <a:rPr kumimoji="1" lang="ja-JP" altLang="en-US" dirty="0"/>
                        <a:t>４</a:t>
                      </a:r>
                    </a:p>
                  </a:txBody>
                  <a:tcPr anchor="ctr"/>
                </a:tc>
                <a:tc>
                  <a:txBody>
                    <a:bodyPr/>
                    <a:lstStyle/>
                    <a:p>
                      <a:r>
                        <a:rPr kumimoji="1" lang="ja-JP" altLang="en-US" sz="1800" dirty="0"/>
                        <a:t>モノサシの活用</a:t>
                      </a:r>
                      <a:endParaRPr kumimoji="1" lang="en-US" altLang="ja-JP" sz="1800" dirty="0"/>
                    </a:p>
                    <a:p>
                      <a:r>
                        <a:rPr kumimoji="1" lang="ja-JP" altLang="en-US" sz="1600" dirty="0"/>
                        <a:t>（グループワーク）</a:t>
                      </a:r>
                      <a:endParaRPr kumimoji="1" lang="ja-JP" altLang="en-US" sz="1800" dirty="0"/>
                    </a:p>
                  </a:txBody>
                  <a:tcPr anchor="ctr"/>
                </a:tc>
                <a:tc>
                  <a:txBody>
                    <a:bodyPr/>
                    <a:lstStyle/>
                    <a:p>
                      <a:pPr marL="342900" indent="-342900">
                        <a:buFont typeface="+mj-ea"/>
                        <a:buAutoNum type="circleNumDbPlain"/>
                      </a:pPr>
                      <a:r>
                        <a:rPr kumimoji="1" lang="ja-JP" altLang="en-US" sz="1600" dirty="0"/>
                        <a:t>グループごとに活用する「モノサシ」を決定し、実際のマニフェストを分析</a:t>
                      </a:r>
                      <a:endParaRPr kumimoji="1" lang="en-US" altLang="ja-JP" sz="1600" dirty="0"/>
                    </a:p>
                    <a:p>
                      <a:pPr marL="342900" indent="-342900">
                        <a:buFont typeface="+mj-ea"/>
                        <a:buAutoNum type="circleNumDbPlain"/>
                      </a:pPr>
                      <a:r>
                        <a:rPr kumimoji="1" lang="ja-JP" altLang="en-US" sz="1600" dirty="0"/>
                        <a:t>使用した「モノサシ」の利点と問題点を考える</a:t>
                      </a:r>
                      <a:endParaRPr kumimoji="1" lang="en-US" altLang="ja-JP" sz="1600" dirty="0"/>
                    </a:p>
                    <a:p>
                      <a:pPr marL="342900" indent="-342900">
                        <a:buFont typeface="+mj-ea"/>
                        <a:buAutoNum type="circleNumDbPlain"/>
                      </a:pPr>
                      <a:r>
                        <a:rPr kumimoji="1" lang="ja-JP" altLang="en-US" sz="1600" dirty="0"/>
                        <a:t>モノサシの利点と問題点の共有</a:t>
                      </a:r>
                    </a:p>
                  </a:txBody>
                  <a:tcPr anchor="ctr"/>
                </a:tc>
                <a:tc>
                  <a:txBody>
                    <a:bodyPr/>
                    <a:lstStyle/>
                    <a:p>
                      <a:pPr marL="342900" indent="-342900">
                        <a:buFont typeface="+mj-ea"/>
                        <a:buAutoNum type="circleNumDbPlain"/>
                      </a:pPr>
                      <a:r>
                        <a:rPr kumimoji="1" lang="en-US" altLang="ja-JP" sz="1600" dirty="0"/>
                        <a:t>25</a:t>
                      </a:r>
                      <a:r>
                        <a:rPr kumimoji="1" lang="ja-JP" altLang="en-US" sz="1600" dirty="0"/>
                        <a:t>分</a:t>
                      </a:r>
                      <a:endParaRPr kumimoji="1" lang="en-US" altLang="ja-JP" sz="1600" dirty="0"/>
                    </a:p>
                    <a:p>
                      <a:pPr marL="342900" indent="-342900">
                        <a:buFont typeface="+mj-ea"/>
                        <a:buAutoNum type="circleNumDbPlain"/>
                      </a:pPr>
                      <a:r>
                        <a:rPr kumimoji="1" lang="en-US" altLang="ja-JP" sz="1600" dirty="0"/>
                        <a:t>10</a:t>
                      </a:r>
                      <a:r>
                        <a:rPr kumimoji="1" lang="ja-JP" altLang="en-US" sz="1600" dirty="0"/>
                        <a:t>分</a:t>
                      </a:r>
                      <a:endParaRPr kumimoji="1" lang="en-US" altLang="ja-JP" sz="1600" dirty="0"/>
                    </a:p>
                    <a:p>
                      <a:pPr marL="342900" indent="-342900">
                        <a:buFont typeface="+mj-ea"/>
                        <a:buAutoNum type="circleNumDbPlain"/>
                      </a:pPr>
                      <a:r>
                        <a:rPr kumimoji="1" lang="en-US" altLang="ja-JP" sz="1600" dirty="0"/>
                        <a:t>10</a:t>
                      </a:r>
                      <a:r>
                        <a:rPr kumimoji="1" lang="ja-JP" altLang="en-US" sz="1600" dirty="0"/>
                        <a:t>分</a:t>
                      </a:r>
                    </a:p>
                  </a:txBody>
                  <a:tcPr anchor="ctr"/>
                </a:tc>
                <a:extLst>
                  <a:ext uri="{0D108BD9-81ED-4DB2-BD59-A6C34878D82A}">
                    <a16:rowId xmlns:a16="http://schemas.microsoft.com/office/drawing/2014/main" val="10004"/>
                  </a:ext>
                </a:extLst>
              </a:tr>
              <a:tr h="1152000">
                <a:tc>
                  <a:txBody>
                    <a:bodyPr/>
                    <a:lstStyle/>
                    <a:p>
                      <a:r>
                        <a:rPr kumimoji="1" lang="ja-JP" altLang="en-US" dirty="0"/>
                        <a:t>５</a:t>
                      </a:r>
                    </a:p>
                  </a:txBody>
                  <a:tcPr anchor="ctr"/>
                </a:tc>
                <a:tc>
                  <a:txBody>
                    <a:bodyPr/>
                    <a:lstStyle/>
                    <a:p>
                      <a:r>
                        <a:rPr kumimoji="1" lang="ja-JP" altLang="en-US" sz="1800" dirty="0"/>
                        <a:t>模擬投票</a:t>
                      </a:r>
                    </a:p>
                  </a:txBody>
                  <a:tcPr anchor="ctr"/>
                </a:tc>
                <a:tc>
                  <a:txBody>
                    <a:bodyPr/>
                    <a:lstStyle/>
                    <a:p>
                      <a:pPr marL="342900" indent="-342900">
                        <a:buFont typeface="+mj-ea"/>
                        <a:buAutoNum type="circleNumDbPlain"/>
                      </a:pPr>
                      <a:r>
                        <a:rPr kumimoji="1" lang="ja-JP" altLang="en-US" sz="1600" dirty="0"/>
                        <a:t>「５」に関する各チームの報告を基に自分が使用する「モノサシ」を決める</a:t>
                      </a:r>
                      <a:endParaRPr kumimoji="1" lang="en-US" altLang="ja-JP" sz="1600" dirty="0"/>
                    </a:p>
                    <a:p>
                      <a:pPr marL="342900" indent="-342900">
                        <a:buFont typeface="+mj-ea"/>
                        <a:buAutoNum type="circleNumDbPlain"/>
                      </a:pPr>
                      <a:r>
                        <a:rPr kumimoji="1" lang="ja-JP" altLang="en-US" sz="1600" dirty="0"/>
                        <a:t>マニフェストを基に個人で誰に投票するかを検討する</a:t>
                      </a:r>
                      <a:endParaRPr kumimoji="1" lang="en-US" altLang="ja-JP" sz="1600" dirty="0"/>
                    </a:p>
                    <a:p>
                      <a:pPr marL="342900" indent="-342900">
                        <a:buFont typeface="+mj-ea"/>
                        <a:buAutoNum type="circleNumDbPlain"/>
                      </a:pPr>
                      <a:r>
                        <a:rPr kumimoji="1" lang="ja-JP" altLang="en-US" sz="1600" dirty="0"/>
                        <a:t>投票を行う</a:t>
                      </a:r>
                      <a:endParaRPr kumimoji="1" lang="en-US" altLang="ja-JP" sz="1600" dirty="0"/>
                    </a:p>
                  </a:txBody>
                  <a:tcPr anchor="ctr"/>
                </a:tc>
                <a:tc>
                  <a:txBody>
                    <a:bodyPr/>
                    <a:lstStyle/>
                    <a:p>
                      <a:pPr marL="342900" indent="-342900">
                        <a:buFont typeface="+mj-ea"/>
                        <a:buAutoNum type="circleNumDbPlain"/>
                      </a:pPr>
                      <a:r>
                        <a:rPr kumimoji="1" lang="en-US" altLang="ja-JP" sz="1600" dirty="0"/>
                        <a:t>5</a:t>
                      </a:r>
                      <a:r>
                        <a:rPr kumimoji="1" lang="ja-JP" altLang="en-US" sz="1600" dirty="0"/>
                        <a:t>分</a:t>
                      </a:r>
                      <a:endParaRPr kumimoji="1" lang="en-US" altLang="ja-JP" sz="1600" dirty="0"/>
                    </a:p>
                    <a:p>
                      <a:pPr marL="342900" indent="-342900">
                        <a:buFont typeface="+mj-ea"/>
                        <a:buAutoNum type="circleNumDbPlain"/>
                      </a:pPr>
                      <a:r>
                        <a:rPr kumimoji="1" lang="en-US" altLang="ja-JP" sz="1600" dirty="0"/>
                        <a:t>5</a:t>
                      </a:r>
                      <a:r>
                        <a:rPr kumimoji="1" lang="ja-JP" altLang="en-US" sz="1600" dirty="0"/>
                        <a:t>分</a:t>
                      </a:r>
                      <a:endParaRPr kumimoji="1" lang="en-US" altLang="ja-JP" sz="1600" dirty="0"/>
                    </a:p>
                    <a:p>
                      <a:pPr marL="342900" indent="-342900">
                        <a:buFont typeface="+mj-ea"/>
                        <a:buAutoNum type="circleNumDbPlain"/>
                      </a:pPr>
                      <a:r>
                        <a:rPr kumimoji="1" lang="en-US" altLang="ja-JP" sz="1600" dirty="0"/>
                        <a:t>5</a:t>
                      </a:r>
                      <a:r>
                        <a:rPr kumimoji="1" lang="ja-JP" altLang="en-US" sz="1600" dirty="0"/>
                        <a:t>分</a:t>
                      </a:r>
                      <a:endParaRPr kumimoji="1" lang="en-US" altLang="ja-JP" sz="1600" dirty="0"/>
                    </a:p>
                  </a:txBody>
                  <a:tcPr anchor="ctr"/>
                </a:tc>
                <a:extLst>
                  <a:ext uri="{0D108BD9-81ED-4DB2-BD59-A6C34878D82A}">
                    <a16:rowId xmlns:a16="http://schemas.microsoft.com/office/drawing/2014/main" val="10005"/>
                  </a:ext>
                </a:extLst>
              </a:tr>
            </a:tbl>
          </a:graphicData>
        </a:graphic>
      </p:graphicFrame>
      <p:sp>
        <p:nvSpPr>
          <p:cNvPr id="5" name="角丸四角形 4"/>
          <p:cNvSpPr/>
          <p:nvPr/>
        </p:nvSpPr>
        <p:spPr>
          <a:xfrm>
            <a:off x="35496" y="764704"/>
            <a:ext cx="2952000" cy="540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solidFill>
                  <a:srgbClr val="000099"/>
                </a:solidFill>
              </a:rPr>
              <a:t>カリキュラム概要</a:t>
            </a:r>
          </a:p>
        </p:txBody>
      </p:sp>
      <p:sp>
        <p:nvSpPr>
          <p:cNvPr id="2" name="正方形/長方形 1"/>
          <p:cNvSpPr/>
          <p:nvPr/>
        </p:nvSpPr>
        <p:spPr>
          <a:xfrm>
            <a:off x="3059832" y="718822"/>
            <a:ext cx="5832000" cy="648072"/>
          </a:xfrm>
          <a:prstGeom prst="rect">
            <a:avLst/>
          </a:prstGeom>
          <a:solidFill>
            <a:schemeClr val="accent5">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82563" indent="-182563">
              <a:buFont typeface="Arial" panose="020B0604020202020204" pitchFamily="34" charset="0"/>
              <a:buChar char="•"/>
            </a:pP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選挙制度の理解に加え、政策を比較し、投票することを通して、主体的に投票機会を活用する能力を獲得することを企図</a:t>
            </a:r>
            <a:endParaRPr lang="en-US" altLang="ja-JP" sz="1400" dirty="0">
              <a:solidFill>
                <a:srgbClr val="000066"/>
              </a:solidFill>
              <a:latin typeface="HGP創英角ｺﾞｼｯｸUB" panose="020B0900000000000000" pitchFamily="50" charset="-128"/>
              <a:ea typeface="HGP創英角ｺﾞｼｯｸUB" panose="020B0900000000000000" pitchFamily="50" charset="-128"/>
            </a:endParaRPr>
          </a:p>
          <a:p>
            <a:pPr marL="182563" indent="-182563">
              <a:buFont typeface="Arial" panose="020B0604020202020204" pitchFamily="34" charset="0"/>
              <a:buChar char="•"/>
            </a:pPr>
            <a:r>
              <a:rPr lang="en-US" altLang="ja-JP" sz="1400" dirty="0">
                <a:solidFill>
                  <a:srgbClr val="000066"/>
                </a:solidFill>
                <a:latin typeface="HGP創英角ｺﾞｼｯｸUB" panose="020B0900000000000000" pitchFamily="50" charset="-128"/>
                <a:ea typeface="HGP創英角ｺﾞｼｯｸUB" panose="020B0900000000000000" pitchFamily="50" charset="-128"/>
              </a:rPr>
              <a:t>2</a:t>
            </a: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時限での構成</a:t>
            </a:r>
          </a:p>
        </p:txBody>
      </p:sp>
      <p:sp>
        <p:nvSpPr>
          <p:cNvPr id="8" name="Text Box 2"/>
          <p:cNvSpPr txBox="1">
            <a:spLocks noChangeArrowheads="1"/>
          </p:cNvSpPr>
          <p:nvPr/>
        </p:nvSpPr>
        <p:spPr bwMode="auto">
          <a:xfrm>
            <a:off x="755576" y="40123"/>
            <a:ext cx="7920000" cy="461665"/>
          </a:xfrm>
          <a:prstGeom prst="rect">
            <a:avLst/>
          </a:prstGeom>
          <a:noFill/>
          <a:ln w="9525">
            <a:noFill/>
            <a:miter lim="800000"/>
            <a:headEnd/>
            <a:tailEnd/>
          </a:ln>
        </p:spPr>
        <p:txBody>
          <a:bodyPr>
            <a:spAutoFit/>
          </a:bodyPr>
          <a:lstStyle/>
          <a:p>
            <a:pPr indent="182563">
              <a:spcBef>
                <a:spcPct val="50000"/>
              </a:spcBef>
              <a:defRPr/>
            </a:pPr>
            <a:r>
              <a:rPr lang="en-US" altLang="ja-JP" sz="2400" dirty="0">
                <a:solidFill>
                  <a:srgbClr val="003300"/>
                </a:solidFill>
                <a:latin typeface="+mj-lt"/>
                <a:ea typeface="HGP創英角ｺﾞｼｯｸUB" pitchFamily="50" charset="-128"/>
              </a:rPr>
              <a:t>【</a:t>
            </a:r>
            <a:r>
              <a:rPr lang="zh-TW" altLang="en-US" sz="2400" dirty="0">
                <a:solidFill>
                  <a:srgbClr val="003300"/>
                </a:solidFill>
                <a:latin typeface="+mj-lt"/>
                <a:ea typeface="HGP創英角ｺﾞｼｯｸUB" pitchFamily="50" charset="-128"/>
              </a:rPr>
              <a:t>沖縄模擬選挙</a:t>
            </a:r>
            <a:r>
              <a:rPr lang="en-US" altLang="zh-TW" sz="2400" dirty="0">
                <a:solidFill>
                  <a:srgbClr val="003300"/>
                </a:solidFill>
                <a:latin typeface="+mj-lt"/>
                <a:ea typeface="HGP創英角ｺﾞｼｯｸUB" pitchFamily="50" charset="-128"/>
              </a:rPr>
              <a:t>2018</a:t>
            </a:r>
            <a:r>
              <a:rPr lang="en-US" altLang="ja-JP" sz="2400" dirty="0">
                <a:solidFill>
                  <a:srgbClr val="003300"/>
                </a:solidFill>
                <a:latin typeface="+mj-lt"/>
                <a:ea typeface="HGP創英角ｺﾞｼｯｸUB" pitchFamily="50" charset="-128"/>
              </a:rPr>
              <a:t>】</a:t>
            </a:r>
            <a:r>
              <a:rPr lang="ja-JP" altLang="en-US" sz="2400" dirty="0">
                <a:solidFill>
                  <a:srgbClr val="003300"/>
                </a:solidFill>
                <a:latin typeface="+mj-lt"/>
                <a:ea typeface="HGP創英角ｺﾞｼｯｸUB" pitchFamily="50" charset="-128"/>
              </a:rPr>
              <a:t>　授業モデル②</a:t>
            </a:r>
            <a:r>
              <a:rPr lang="en-US" altLang="ja-JP" sz="2400" dirty="0">
                <a:solidFill>
                  <a:srgbClr val="003300"/>
                </a:solidFill>
                <a:latin typeface="+mj-lt"/>
                <a:ea typeface="HGP創英角ｺﾞｼｯｸUB" pitchFamily="50" charset="-128"/>
              </a:rPr>
              <a:t>_2</a:t>
            </a:r>
            <a:r>
              <a:rPr lang="ja-JP" altLang="en-US" sz="2400" dirty="0">
                <a:solidFill>
                  <a:srgbClr val="003300"/>
                </a:solidFill>
                <a:latin typeface="+mj-lt"/>
                <a:ea typeface="HGP創英角ｺﾞｼｯｸUB" pitchFamily="50" charset="-128"/>
              </a:rPr>
              <a:t>時限での実施</a:t>
            </a:r>
          </a:p>
        </p:txBody>
      </p:sp>
    </p:spTree>
    <p:extLst>
      <p:ext uri="{BB962C8B-B14F-4D97-AF65-F5344CB8AC3E}">
        <p14:creationId xmlns:p14="http://schemas.microsoft.com/office/powerpoint/2010/main" val="225573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3</a:t>
            </a:fld>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4247367349"/>
              </p:ext>
            </p:extLst>
          </p:nvPr>
        </p:nvGraphicFramePr>
        <p:xfrm>
          <a:off x="126000" y="1549760"/>
          <a:ext cx="8712000" cy="367944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540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540000">
                <a:tc>
                  <a:txBody>
                    <a:bodyPr/>
                    <a:lstStyle/>
                    <a:p>
                      <a:endParaRPr kumimoji="1" lang="ja-JP" altLang="en-US" sz="1800" dirty="0"/>
                    </a:p>
                  </a:txBody>
                  <a:tcPr anchor="ctr"/>
                </a:tc>
                <a:tc>
                  <a:txBody>
                    <a:bodyPr/>
                    <a:lstStyle/>
                    <a:p>
                      <a:r>
                        <a:rPr kumimoji="1" lang="ja-JP" altLang="en-US" sz="1800" dirty="0"/>
                        <a:t>項目</a:t>
                      </a:r>
                    </a:p>
                  </a:txBody>
                  <a:tcPr anchor="ctr"/>
                </a:tc>
                <a:tc>
                  <a:txBody>
                    <a:bodyPr/>
                    <a:lstStyle/>
                    <a:p>
                      <a:r>
                        <a:rPr kumimoji="1" lang="ja-JP" altLang="en-US" sz="1800" dirty="0"/>
                        <a:t>指導内容</a:t>
                      </a:r>
                    </a:p>
                  </a:txBody>
                  <a:tcPr anchor="ctr"/>
                </a:tc>
                <a:tc>
                  <a:txBody>
                    <a:bodyPr/>
                    <a:lstStyle/>
                    <a:p>
                      <a:r>
                        <a:rPr kumimoji="1" lang="ja-JP" altLang="en-US" sz="1800" dirty="0"/>
                        <a:t>参考資料</a:t>
                      </a:r>
                    </a:p>
                  </a:txBody>
                  <a:tcPr anchor="ctr"/>
                </a:tc>
                <a:extLst>
                  <a:ext uri="{0D108BD9-81ED-4DB2-BD59-A6C34878D82A}">
                    <a16:rowId xmlns:a16="http://schemas.microsoft.com/office/drawing/2014/main" val="10000"/>
                  </a:ext>
                </a:extLst>
              </a:tr>
              <a:tr h="432000">
                <a:tc>
                  <a:txBody>
                    <a:bodyPr/>
                    <a:lstStyle/>
                    <a:p>
                      <a:r>
                        <a:rPr kumimoji="1" lang="ja-JP" altLang="en-US" dirty="0"/>
                        <a:t>１</a:t>
                      </a:r>
                    </a:p>
                  </a:txBody>
                  <a:tcPr anchor="ctr"/>
                </a:tc>
                <a:tc>
                  <a:txBody>
                    <a:bodyPr/>
                    <a:lstStyle/>
                    <a:p>
                      <a:r>
                        <a:rPr kumimoji="1" lang="ja-JP" altLang="en-US" sz="1800" dirty="0"/>
                        <a:t>動機付け</a:t>
                      </a:r>
                    </a:p>
                  </a:txBody>
                  <a:tcPr anchor="ctr"/>
                </a:tc>
                <a:tc>
                  <a:txBody>
                    <a:bodyPr/>
                    <a:lstStyle/>
                    <a:p>
                      <a:pPr marL="342900" indent="-342900">
                        <a:buFont typeface="+mj-ea"/>
                        <a:buAutoNum type="circleNumDbPlain"/>
                      </a:pPr>
                      <a:r>
                        <a:rPr kumimoji="1" lang="ja-JP" altLang="en-US" sz="1600" dirty="0"/>
                        <a:t>模擬選挙を行うにあたって、投票することの意味を考えます。</a:t>
                      </a:r>
                      <a:br>
                        <a:rPr kumimoji="1" lang="en-US" altLang="ja-JP" sz="1600" dirty="0"/>
                      </a:br>
                      <a:r>
                        <a:rPr kumimoji="1" lang="ja-JP" altLang="en-US" sz="1400" dirty="0">
                          <a:latin typeface="HGP明朝E" panose="02020900000000000000" pitchFamily="18" charset="-128"/>
                          <a:ea typeface="HGP明朝E" panose="02020900000000000000" pitchFamily="18" charset="-128"/>
                        </a:rPr>
                        <a:t>例：私たちは、選挙での投票を通して、様々な意見を表明しています。そもそも、投票にはどんな効果があるのかを簡単なゲームを通して確認しましょう。（以下、補助ワークの実践）</a:t>
                      </a:r>
                      <a:endParaRPr kumimoji="1" lang="en-US" altLang="ja-JP" sz="1400" dirty="0">
                        <a:latin typeface="HGP明朝E" panose="02020900000000000000" pitchFamily="18" charset="-128"/>
                        <a:ea typeface="HGP明朝E" panose="02020900000000000000" pitchFamily="18" charset="-128"/>
                      </a:endParaRPr>
                    </a:p>
                    <a:p>
                      <a:pPr marL="285750" indent="-285750">
                        <a:buFont typeface="+mj-ea"/>
                        <a:buAutoNum type="circleNumDbPlain"/>
                      </a:pPr>
                      <a:endParaRPr kumimoji="1" lang="en-US" altLang="ja-JP" sz="800" dirty="0"/>
                    </a:p>
                    <a:p>
                      <a:pPr marL="342900" indent="-342900">
                        <a:buFont typeface="+mj-ea"/>
                        <a:buAutoNum type="circleNumDbPlain"/>
                      </a:pPr>
                      <a:r>
                        <a:rPr kumimoji="1" lang="ja-JP" altLang="en-US" sz="1600" dirty="0"/>
                        <a:t>投票することの意味を確認したうえで、</a:t>
                      </a:r>
                      <a:r>
                        <a:rPr kumimoji="1" lang="en-US" altLang="ja-JP" sz="1600" dirty="0"/>
                        <a:t>1</a:t>
                      </a:r>
                      <a:r>
                        <a:rPr kumimoji="1" lang="ja-JP" altLang="en-US" sz="1600" dirty="0"/>
                        <a:t>票の価値などを通して、投票対象の価値を自分たちの知る尺度で測ることができるように導きます。</a:t>
                      </a:r>
                      <a:br>
                        <a:rPr kumimoji="1" lang="en-US" altLang="ja-JP" sz="1600" dirty="0"/>
                      </a:br>
                      <a:r>
                        <a:rPr kumimoji="1" lang="ja-JP" altLang="en-US" sz="1400" dirty="0">
                          <a:latin typeface="HGP明朝E" panose="02020900000000000000" pitchFamily="18" charset="-128"/>
                          <a:ea typeface="HGP明朝E" panose="02020900000000000000" pitchFamily="18" charset="-128"/>
                        </a:rPr>
                        <a:t>例：私たちが投票し、選んだ人が、予算を作り、行政のサービスとして私たちの生活を支えることになります。この予算の金額は私たち</a:t>
                      </a:r>
                      <a:r>
                        <a:rPr kumimoji="1" lang="en-US" altLang="ja-JP" sz="1400" dirty="0">
                          <a:latin typeface="HGP明朝E" panose="02020900000000000000" pitchFamily="18" charset="-128"/>
                          <a:ea typeface="HGP明朝E" panose="02020900000000000000" pitchFamily="18" charset="-128"/>
                        </a:rPr>
                        <a:t>1</a:t>
                      </a:r>
                      <a:r>
                        <a:rPr kumimoji="1" lang="ja-JP" altLang="en-US" sz="1400" dirty="0">
                          <a:latin typeface="HGP明朝E" panose="02020900000000000000" pitchFamily="18" charset="-128"/>
                          <a:ea typeface="HGP明朝E" panose="02020900000000000000" pitchFamily="18" charset="-128"/>
                        </a:rPr>
                        <a:t>人当たりで考えるといくらくらいになるか知っていますか？（以下、補助ワークの実践）</a:t>
                      </a:r>
                      <a:endParaRPr kumimoji="1" lang="en-US" altLang="ja-JP" sz="16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endParaRPr kumimoji="1" lang="ja-JP" altLang="en-US" sz="1400" dirty="0">
                        <a:latin typeface="HGP明朝E" panose="02020900000000000000" pitchFamily="18" charset="-128"/>
                        <a:ea typeface="HGP明朝E" panose="02020900000000000000" pitchFamily="18" charset="-128"/>
                      </a:endParaRPr>
                    </a:p>
                  </a:txBody>
                  <a:tcPr anchor="ctr"/>
                </a:tc>
                <a:tc>
                  <a:txBody>
                    <a:bodyPr/>
                    <a:lstStyle/>
                    <a:p>
                      <a:pPr marL="342900" indent="-342900">
                        <a:buFont typeface="+mj-ea"/>
                        <a:buAutoNum type="circleNumDbPlain"/>
                      </a:pPr>
                      <a:r>
                        <a:rPr kumimoji="1" lang="ja-JP" altLang="en-US" sz="1400" dirty="0"/>
                        <a:t>補助ワーク</a:t>
                      </a:r>
                      <a:r>
                        <a:rPr kumimoji="1" lang="en-US" altLang="ja-JP" sz="1400" dirty="0"/>
                        <a:t>1-(1)</a:t>
                      </a:r>
                    </a:p>
                    <a:p>
                      <a:pPr marL="342900" indent="-342900">
                        <a:buFont typeface="+mj-ea"/>
                        <a:buAutoNum type="circleNumDbPlain"/>
                      </a:pPr>
                      <a:endParaRPr kumimoji="1" lang="en-US" altLang="ja-JP" sz="1400" dirty="0"/>
                    </a:p>
                    <a:p>
                      <a:pPr marL="342900" indent="-342900">
                        <a:buFont typeface="+mj-ea"/>
                        <a:buAutoNum type="circleNumDbPlain"/>
                      </a:pPr>
                      <a:r>
                        <a:rPr kumimoji="1" lang="ja-JP" altLang="en-US" sz="1400" dirty="0"/>
                        <a:t>補助ワーク</a:t>
                      </a:r>
                      <a:r>
                        <a:rPr kumimoji="1" lang="en-US" altLang="ja-JP" sz="1400" dirty="0"/>
                        <a:t>2-(1)</a:t>
                      </a:r>
                      <a:endParaRPr kumimoji="1" lang="ja-JP" altLang="en-US" sz="1400" dirty="0"/>
                    </a:p>
                  </a:txBody>
                  <a:tcPr anchor="ctr"/>
                </a:tc>
                <a:extLst>
                  <a:ext uri="{0D108BD9-81ED-4DB2-BD59-A6C34878D82A}">
                    <a16:rowId xmlns:a16="http://schemas.microsoft.com/office/drawing/2014/main" val="10001"/>
                  </a:ext>
                </a:extLst>
              </a:tr>
            </a:tbl>
          </a:graphicData>
        </a:graphic>
      </p:graphicFrame>
      <p:sp>
        <p:nvSpPr>
          <p:cNvPr id="5" name="角丸四角形 4"/>
          <p:cNvSpPr/>
          <p:nvPr/>
        </p:nvSpPr>
        <p:spPr>
          <a:xfrm>
            <a:off x="35496" y="728688"/>
            <a:ext cx="2952000" cy="540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b="1" dirty="0">
                <a:solidFill>
                  <a:srgbClr val="000099"/>
                </a:solidFill>
              </a:rPr>
              <a:t>展 開 例</a:t>
            </a:r>
            <a:endParaRPr kumimoji="1" lang="ja-JP" altLang="en-US" sz="2400" b="1" dirty="0">
              <a:solidFill>
                <a:srgbClr val="000099"/>
              </a:solidFill>
            </a:endParaRPr>
          </a:p>
        </p:txBody>
      </p:sp>
      <p:sp>
        <p:nvSpPr>
          <p:cNvPr id="8" name="正方形/長方形 7"/>
          <p:cNvSpPr/>
          <p:nvPr/>
        </p:nvSpPr>
        <p:spPr>
          <a:xfrm>
            <a:off x="3059832" y="620688"/>
            <a:ext cx="5832000" cy="756000"/>
          </a:xfrm>
          <a:prstGeom prst="rect">
            <a:avLst/>
          </a:prstGeom>
          <a:solidFill>
            <a:schemeClr val="accent5">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82563" indent="-182563">
              <a:buFont typeface="Arial" panose="020B0604020202020204" pitchFamily="34" charset="0"/>
              <a:buChar char="•"/>
            </a:pP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選挙制度の理解に加え、政策を比較し、投票することを通して、主体的に投票機会を活用する能力を獲得することを企図</a:t>
            </a:r>
            <a:endParaRPr lang="en-US" altLang="ja-JP" sz="1400" dirty="0">
              <a:solidFill>
                <a:srgbClr val="000066"/>
              </a:solidFill>
              <a:latin typeface="HGP創英角ｺﾞｼｯｸUB" panose="020B0900000000000000" pitchFamily="50" charset="-128"/>
              <a:ea typeface="HGP創英角ｺﾞｼｯｸUB" panose="020B0900000000000000" pitchFamily="50" charset="-128"/>
            </a:endParaRPr>
          </a:p>
          <a:p>
            <a:pPr marL="182563" indent="-182563">
              <a:buFont typeface="Arial" panose="020B0604020202020204" pitchFamily="34" charset="0"/>
              <a:buChar char="•"/>
            </a:pPr>
            <a:r>
              <a:rPr lang="en-US" altLang="ja-JP" sz="1400" dirty="0">
                <a:solidFill>
                  <a:srgbClr val="000066"/>
                </a:solidFill>
                <a:latin typeface="HGP創英角ｺﾞｼｯｸUB" panose="020B0900000000000000" pitchFamily="50" charset="-128"/>
                <a:ea typeface="HGP創英角ｺﾞｼｯｸUB" panose="020B0900000000000000" pitchFamily="50" charset="-128"/>
              </a:rPr>
              <a:t>2</a:t>
            </a: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時限での構成</a:t>
            </a:r>
          </a:p>
        </p:txBody>
      </p:sp>
      <p:sp>
        <p:nvSpPr>
          <p:cNvPr id="9" name="Text Box 2"/>
          <p:cNvSpPr txBox="1">
            <a:spLocks noChangeArrowheads="1"/>
          </p:cNvSpPr>
          <p:nvPr/>
        </p:nvSpPr>
        <p:spPr bwMode="auto">
          <a:xfrm>
            <a:off x="755576" y="40123"/>
            <a:ext cx="7920000" cy="461665"/>
          </a:xfrm>
          <a:prstGeom prst="rect">
            <a:avLst/>
          </a:prstGeom>
          <a:noFill/>
          <a:ln w="9525">
            <a:noFill/>
            <a:miter lim="800000"/>
            <a:headEnd/>
            <a:tailEnd/>
          </a:ln>
        </p:spPr>
        <p:txBody>
          <a:bodyPr>
            <a:spAutoFit/>
          </a:bodyPr>
          <a:lstStyle/>
          <a:p>
            <a:pPr indent="182563">
              <a:spcBef>
                <a:spcPct val="50000"/>
              </a:spcBef>
              <a:defRPr/>
            </a:pPr>
            <a:r>
              <a:rPr lang="en-US" altLang="ja-JP" sz="2400" dirty="0">
                <a:solidFill>
                  <a:srgbClr val="003300"/>
                </a:solidFill>
                <a:latin typeface="+mj-lt"/>
                <a:ea typeface="HGP創英角ｺﾞｼｯｸUB" pitchFamily="50" charset="-128"/>
              </a:rPr>
              <a:t>【</a:t>
            </a:r>
            <a:r>
              <a:rPr lang="zh-TW" altLang="en-US" sz="2400" dirty="0">
                <a:solidFill>
                  <a:srgbClr val="003300"/>
                </a:solidFill>
                <a:latin typeface="+mj-lt"/>
                <a:ea typeface="HGP創英角ｺﾞｼｯｸUB" pitchFamily="50" charset="-128"/>
              </a:rPr>
              <a:t>沖縄模擬選挙</a:t>
            </a:r>
            <a:r>
              <a:rPr lang="en-US" altLang="zh-TW" sz="2400" dirty="0">
                <a:solidFill>
                  <a:srgbClr val="003300"/>
                </a:solidFill>
                <a:latin typeface="+mj-lt"/>
                <a:ea typeface="HGP創英角ｺﾞｼｯｸUB" pitchFamily="50" charset="-128"/>
              </a:rPr>
              <a:t>2018</a:t>
            </a:r>
            <a:r>
              <a:rPr lang="en-US" altLang="ja-JP" sz="2400" dirty="0">
                <a:solidFill>
                  <a:srgbClr val="003300"/>
                </a:solidFill>
                <a:latin typeface="+mj-lt"/>
                <a:ea typeface="HGP創英角ｺﾞｼｯｸUB" pitchFamily="50" charset="-128"/>
              </a:rPr>
              <a:t>】</a:t>
            </a:r>
            <a:r>
              <a:rPr lang="ja-JP" altLang="en-US" sz="2400" dirty="0">
                <a:solidFill>
                  <a:srgbClr val="003300"/>
                </a:solidFill>
                <a:latin typeface="+mj-lt"/>
                <a:ea typeface="HGP創英角ｺﾞｼｯｸUB" pitchFamily="50" charset="-128"/>
              </a:rPr>
              <a:t>　授業モデル②</a:t>
            </a:r>
            <a:r>
              <a:rPr lang="en-US" altLang="ja-JP" sz="2400" dirty="0">
                <a:solidFill>
                  <a:srgbClr val="003300"/>
                </a:solidFill>
                <a:latin typeface="+mj-lt"/>
                <a:ea typeface="HGP創英角ｺﾞｼｯｸUB" pitchFamily="50" charset="-128"/>
              </a:rPr>
              <a:t>_2</a:t>
            </a:r>
            <a:r>
              <a:rPr lang="ja-JP" altLang="en-US" sz="2400" dirty="0">
                <a:solidFill>
                  <a:srgbClr val="003300"/>
                </a:solidFill>
                <a:latin typeface="+mj-lt"/>
                <a:ea typeface="HGP創英角ｺﾞｼｯｸUB" pitchFamily="50" charset="-128"/>
              </a:rPr>
              <a:t>時限での実施</a:t>
            </a:r>
          </a:p>
        </p:txBody>
      </p:sp>
    </p:spTree>
    <p:extLst>
      <p:ext uri="{BB962C8B-B14F-4D97-AF65-F5344CB8AC3E}">
        <p14:creationId xmlns:p14="http://schemas.microsoft.com/office/powerpoint/2010/main" val="347877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4</a:t>
            </a:fld>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2959188594"/>
              </p:ext>
            </p:extLst>
          </p:nvPr>
        </p:nvGraphicFramePr>
        <p:xfrm>
          <a:off x="126000" y="1588232"/>
          <a:ext cx="8712000" cy="386232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540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540000">
                <a:tc>
                  <a:txBody>
                    <a:bodyPr/>
                    <a:lstStyle/>
                    <a:p>
                      <a:endParaRPr kumimoji="1" lang="ja-JP" altLang="en-US" sz="1800" dirty="0"/>
                    </a:p>
                  </a:txBody>
                  <a:tcPr anchor="ctr"/>
                </a:tc>
                <a:tc>
                  <a:txBody>
                    <a:bodyPr/>
                    <a:lstStyle/>
                    <a:p>
                      <a:r>
                        <a:rPr kumimoji="1" lang="ja-JP" altLang="en-US" sz="1800" dirty="0"/>
                        <a:t>項目</a:t>
                      </a:r>
                    </a:p>
                  </a:txBody>
                  <a:tcPr anchor="ctr"/>
                </a:tc>
                <a:tc>
                  <a:txBody>
                    <a:bodyPr/>
                    <a:lstStyle/>
                    <a:p>
                      <a:r>
                        <a:rPr kumimoji="1" lang="ja-JP" altLang="en-US" sz="1800" dirty="0"/>
                        <a:t>指導内容</a:t>
                      </a:r>
                    </a:p>
                  </a:txBody>
                  <a:tcPr anchor="ctr"/>
                </a:tc>
                <a:tc>
                  <a:txBody>
                    <a:bodyPr/>
                    <a:lstStyle/>
                    <a:p>
                      <a:r>
                        <a:rPr kumimoji="1" lang="ja-JP" altLang="en-US" sz="1800" dirty="0"/>
                        <a:t>参考資料</a:t>
                      </a:r>
                    </a:p>
                  </a:txBody>
                  <a:tcPr anchor="ctr"/>
                </a:tc>
                <a:extLst>
                  <a:ext uri="{0D108BD9-81ED-4DB2-BD59-A6C34878D82A}">
                    <a16:rowId xmlns:a16="http://schemas.microsoft.com/office/drawing/2014/main" val="10000"/>
                  </a:ext>
                </a:extLst>
              </a:tr>
              <a:tr h="432000">
                <a:tc>
                  <a:txBody>
                    <a:bodyPr/>
                    <a:lstStyle/>
                    <a:p>
                      <a:r>
                        <a:rPr kumimoji="1" lang="ja-JP" altLang="en-US" dirty="0"/>
                        <a:t>２</a:t>
                      </a:r>
                    </a:p>
                  </a:txBody>
                  <a:tcPr anchor="ctr"/>
                </a:tc>
                <a:tc>
                  <a:txBody>
                    <a:bodyPr/>
                    <a:lstStyle/>
                    <a:p>
                      <a:r>
                        <a:rPr kumimoji="1" lang="ja-JP" altLang="en-US" sz="1800" dirty="0"/>
                        <a:t>投票時のモノサシ</a:t>
                      </a:r>
                    </a:p>
                  </a:txBody>
                  <a:tcPr anchor="ctr"/>
                </a:tc>
                <a:tc>
                  <a:txBody>
                    <a:bodyPr/>
                    <a:lstStyle/>
                    <a:p>
                      <a:pPr marL="342900" indent="-342900">
                        <a:buFont typeface="+mj-ea"/>
                        <a:buAutoNum type="circleNumDbPlain"/>
                      </a:pPr>
                      <a:r>
                        <a:rPr kumimoji="1" lang="ja-JP" altLang="en-US" sz="1600" dirty="0"/>
                        <a:t>投票の基準となる情報を得るために、選挙に関する資料を配布し、読み込む</a:t>
                      </a:r>
                      <a:br>
                        <a:rPr kumimoji="1" lang="en-US" altLang="ja-JP" sz="1600" dirty="0"/>
                      </a:br>
                      <a:r>
                        <a:rPr kumimoji="1" lang="ja-JP" altLang="en-US" sz="1400" dirty="0">
                          <a:latin typeface="HGP明朝E" panose="02020900000000000000" pitchFamily="18" charset="-128"/>
                          <a:ea typeface="HGP明朝E" panose="02020900000000000000" pitchFamily="18" charset="-128"/>
                        </a:rPr>
                        <a:t>例：投票の効果で学んだように、どのようなことを実現しようとしている人かを知ったうえで投票することは重要です。</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現実の選挙でそのような情報を得るためには候補者の</a:t>
                      </a:r>
                      <a:r>
                        <a:rPr kumimoji="1" lang="en-US" altLang="ja-JP" sz="1400" dirty="0">
                          <a:latin typeface="HGP明朝E" panose="02020900000000000000" pitchFamily="18" charset="-128"/>
                          <a:ea typeface="HGP明朝E" panose="02020900000000000000" pitchFamily="18" charset="-128"/>
                        </a:rPr>
                        <a:t>WEB</a:t>
                      </a:r>
                      <a:r>
                        <a:rPr kumimoji="1" lang="ja-JP" altLang="en-US" sz="1400" dirty="0">
                          <a:latin typeface="HGP明朝E" panose="02020900000000000000" pitchFamily="18" charset="-128"/>
                          <a:ea typeface="HGP明朝E" panose="02020900000000000000" pitchFamily="18" charset="-128"/>
                        </a:rPr>
                        <a:t>サイトや選挙公報、マスメディアなど、様々な媒体があります。今日は、その中でも具体的な政策がまとめられている選挙公約であるマニフェストを取り上げます。</a:t>
                      </a:r>
                      <a:endParaRPr kumimoji="1" lang="en-US" altLang="ja-JP" sz="1400" dirty="0">
                        <a:latin typeface="HGP明朝E" panose="02020900000000000000" pitchFamily="18" charset="-128"/>
                        <a:ea typeface="HGP明朝E" panose="02020900000000000000" pitchFamily="18" charset="-128"/>
                      </a:endParaRPr>
                    </a:p>
                    <a:p>
                      <a:pPr marL="342900" indent="-342900">
                        <a:buFont typeface="+mj-ea"/>
                        <a:buAutoNum type="circleNumDbPlain"/>
                      </a:pPr>
                      <a:endParaRPr kumimoji="1" lang="en-US" altLang="ja-JP" sz="800" dirty="0"/>
                    </a:p>
                    <a:p>
                      <a:pPr marL="342900" indent="-342900">
                        <a:buFont typeface="+mj-ea"/>
                        <a:buAutoNum type="circleNumDbPlain"/>
                      </a:pPr>
                      <a:r>
                        <a:rPr kumimoji="1" lang="ja-JP" altLang="en-US" sz="1600" dirty="0"/>
                        <a:t>配布した資料（マニフェスト）を比較・検討するための方法（道具）を紹介します。</a:t>
                      </a:r>
                      <a:br>
                        <a:rPr kumimoji="1" lang="en-US" altLang="ja-JP" sz="1600" dirty="0"/>
                      </a:br>
                      <a:r>
                        <a:rPr kumimoji="1" lang="ja-JP" altLang="en-US" sz="1400" dirty="0">
                          <a:latin typeface="HGP明朝E" panose="02020900000000000000" pitchFamily="18" charset="-128"/>
                          <a:ea typeface="HGP明朝E" panose="02020900000000000000" pitchFamily="18" charset="-128"/>
                        </a:rPr>
                        <a:t>例１（実際の有権者の投票基準を活用）：</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さて、このマニフェストについて、皆さんはどのように比較・検討しますか。１つの例として、他の有権者の意見を聞いてきましたので確認しましょう</a:t>
                      </a:r>
                      <a:endParaRPr kumimoji="1" lang="en-US" altLang="ja-JP" sz="1200" dirty="0">
                        <a:latin typeface="HG丸ｺﾞｼｯｸM-PRO" panose="020F0600000000000000" pitchFamily="50" charset="-128"/>
                        <a:ea typeface="HG丸ｺﾞｼｯｸM-PRO" panose="020F0600000000000000" pitchFamily="50" charset="-128"/>
                      </a:endParaRPr>
                    </a:p>
                  </a:txBody>
                  <a:tcPr anchor="ctr"/>
                </a:tc>
                <a:tc>
                  <a:txBody>
                    <a:bodyPr/>
                    <a:lstStyle/>
                    <a:p>
                      <a:pPr marL="342900" indent="-342900">
                        <a:buFont typeface="+mj-ea"/>
                        <a:buAutoNum type="circleNumDbPlain"/>
                      </a:pPr>
                      <a:r>
                        <a:rPr kumimoji="1" lang="ja-JP" altLang="en-US" sz="1400" dirty="0"/>
                        <a:t>マニフェストスイッチ書式、選挙公報等</a:t>
                      </a:r>
                      <a:endParaRPr kumimoji="1" lang="en-US" altLang="ja-JP" sz="1400" dirty="0"/>
                    </a:p>
                    <a:p>
                      <a:pPr marL="342900" indent="-342900">
                        <a:buFont typeface="+mj-ea"/>
                        <a:buAutoNum type="circleNumDbPlain"/>
                      </a:pPr>
                      <a:endParaRPr kumimoji="1" lang="en-US" altLang="ja-JP" sz="800" dirty="0"/>
                    </a:p>
                    <a:p>
                      <a:pPr marL="342900" indent="-342900">
                        <a:buFont typeface="+mj-ea"/>
                        <a:buAutoNum type="circleNumDbPlain"/>
                      </a:pPr>
                      <a:r>
                        <a:rPr kumimoji="1" lang="ja-JP" altLang="en-US" sz="1400" dirty="0"/>
                        <a:t>補助ワーク</a:t>
                      </a:r>
                      <a:r>
                        <a:rPr kumimoji="1" lang="en-US" altLang="ja-JP" sz="1400" dirty="0"/>
                        <a:t>3-(2)</a:t>
                      </a:r>
                      <a:br>
                        <a:rPr kumimoji="1" lang="en-US" altLang="ja-JP" sz="1400" dirty="0"/>
                      </a:br>
                      <a:br>
                        <a:rPr kumimoji="1" lang="en-US" altLang="ja-JP" sz="1400" dirty="0"/>
                      </a:br>
                      <a:endParaRPr kumimoji="1" lang="en-US" altLang="ja-JP" sz="1400" dirty="0"/>
                    </a:p>
                  </a:txBody>
                  <a:tcPr anchor="ctr"/>
                </a:tc>
                <a:extLst>
                  <a:ext uri="{0D108BD9-81ED-4DB2-BD59-A6C34878D82A}">
                    <a16:rowId xmlns:a16="http://schemas.microsoft.com/office/drawing/2014/main" val="10001"/>
                  </a:ext>
                </a:extLst>
              </a:tr>
            </a:tbl>
          </a:graphicData>
        </a:graphic>
      </p:graphicFrame>
      <p:sp>
        <p:nvSpPr>
          <p:cNvPr id="9" name="角丸四角形 8"/>
          <p:cNvSpPr/>
          <p:nvPr/>
        </p:nvSpPr>
        <p:spPr>
          <a:xfrm>
            <a:off x="35496" y="728688"/>
            <a:ext cx="2952000" cy="540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b="1" dirty="0">
                <a:solidFill>
                  <a:srgbClr val="000099"/>
                </a:solidFill>
              </a:rPr>
              <a:t>展 開 例</a:t>
            </a:r>
            <a:endParaRPr kumimoji="1" lang="ja-JP" altLang="en-US" sz="2400" b="1" dirty="0">
              <a:solidFill>
                <a:srgbClr val="000099"/>
              </a:solidFill>
            </a:endParaRPr>
          </a:p>
        </p:txBody>
      </p:sp>
      <p:sp>
        <p:nvSpPr>
          <p:cNvPr id="11" name="正方形/長方形 10"/>
          <p:cNvSpPr/>
          <p:nvPr/>
        </p:nvSpPr>
        <p:spPr>
          <a:xfrm>
            <a:off x="3059832" y="620688"/>
            <a:ext cx="5832000" cy="756000"/>
          </a:xfrm>
          <a:prstGeom prst="rect">
            <a:avLst/>
          </a:prstGeom>
          <a:solidFill>
            <a:schemeClr val="accent5">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82563" indent="-182563">
              <a:buFont typeface="Arial" panose="020B0604020202020204" pitchFamily="34" charset="0"/>
              <a:buChar char="•"/>
            </a:pP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選挙制度の理解に加え、政策を比較し、投票することを通して、主体的に投票機会を活用する能力を獲得することを企図</a:t>
            </a:r>
            <a:endParaRPr lang="en-US" altLang="ja-JP" sz="1400" dirty="0">
              <a:solidFill>
                <a:srgbClr val="000066"/>
              </a:solidFill>
              <a:latin typeface="HGP創英角ｺﾞｼｯｸUB" panose="020B0900000000000000" pitchFamily="50" charset="-128"/>
              <a:ea typeface="HGP創英角ｺﾞｼｯｸUB" panose="020B0900000000000000" pitchFamily="50" charset="-128"/>
            </a:endParaRPr>
          </a:p>
          <a:p>
            <a:pPr marL="182563" indent="-182563">
              <a:buFont typeface="Arial" panose="020B0604020202020204" pitchFamily="34" charset="0"/>
              <a:buChar char="•"/>
            </a:pPr>
            <a:r>
              <a:rPr lang="en-US" altLang="ja-JP" sz="1400" dirty="0">
                <a:solidFill>
                  <a:srgbClr val="000066"/>
                </a:solidFill>
                <a:latin typeface="HGP創英角ｺﾞｼｯｸUB" panose="020B0900000000000000" pitchFamily="50" charset="-128"/>
                <a:ea typeface="HGP創英角ｺﾞｼｯｸUB" panose="020B0900000000000000" pitchFamily="50" charset="-128"/>
              </a:rPr>
              <a:t>2</a:t>
            </a: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時限での構成</a:t>
            </a:r>
          </a:p>
        </p:txBody>
      </p:sp>
      <p:sp>
        <p:nvSpPr>
          <p:cNvPr id="8" name="Text Box 2"/>
          <p:cNvSpPr txBox="1">
            <a:spLocks noChangeArrowheads="1"/>
          </p:cNvSpPr>
          <p:nvPr/>
        </p:nvSpPr>
        <p:spPr bwMode="auto">
          <a:xfrm>
            <a:off x="755576" y="40123"/>
            <a:ext cx="7920000" cy="461665"/>
          </a:xfrm>
          <a:prstGeom prst="rect">
            <a:avLst/>
          </a:prstGeom>
          <a:noFill/>
          <a:ln w="9525">
            <a:noFill/>
            <a:miter lim="800000"/>
            <a:headEnd/>
            <a:tailEnd/>
          </a:ln>
        </p:spPr>
        <p:txBody>
          <a:bodyPr>
            <a:spAutoFit/>
          </a:bodyPr>
          <a:lstStyle/>
          <a:p>
            <a:pPr indent="182563">
              <a:spcBef>
                <a:spcPct val="50000"/>
              </a:spcBef>
              <a:defRPr/>
            </a:pPr>
            <a:r>
              <a:rPr lang="en-US" altLang="ja-JP" sz="2400" dirty="0">
                <a:solidFill>
                  <a:srgbClr val="003300"/>
                </a:solidFill>
                <a:latin typeface="+mj-lt"/>
                <a:ea typeface="HGP創英角ｺﾞｼｯｸUB" pitchFamily="50" charset="-128"/>
              </a:rPr>
              <a:t>【</a:t>
            </a:r>
            <a:r>
              <a:rPr lang="zh-TW" altLang="en-US" sz="2400" dirty="0">
                <a:solidFill>
                  <a:srgbClr val="003300"/>
                </a:solidFill>
                <a:latin typeface="+mj-lt"/>
                <a:ea typeface="HGP創英角ｺﾞｼｯｸUB" pitchFamily="50" charset="-128"/>
              </a:rPr>
              <a:t>沖縄模擬選挙</a:t>
            </a:r>
            <a:r>
              <a:rPr lang="en-US" altLang="zh-TW" sz="2400" dirty="0">
                <a:solidFill>
                  <a:srgbClr val="003300"/>
                </a:solidFill>
                <a:latin typeface="+mj-lt"/>
                <a:ea typeface="HGP創英角ｺﾞｼｯｸUB" pitchFamily="50" charset="-128"/>
              </a:rPr>
              <a:t>2018</a:t>
            </a:r>
            <a:r>
              <a:rPr lang="en-US" altLang="ja-JP" sz="2400" dirty="0">
                <a:solidFill>
                  <a:srgbClr val="003300"/>
                </a:solidFill>
                <a:latin typeface="+mj-lt"/>
                <a:ea typeface="HGP創英角ｺﾞｼｯｸUB" pitchFamily="50" charset="-128"/>
              </a:rPr>
              <a:t>】</a:t>
            </a:r>
            <a:r>
              <a:rPr lang="ja-JP" altLang="en-US" sz="2400" dirty="0">
                <a:solidFill>
                  <a:srgbClr val="003300"/>
                </a:solidFill>
                <a:latin typeface="+mj-lt"/>
                <a:ea typeface="HGP創英角ｺﾞｼｯｸUB" pitchFamily="50" charset="-128"/>
              </a:rPr>
              <a:t>　授業モデル②</a:t>
            </a:r>
            <a:r>
              <a:rPr lang="en-US" altLang="ja-JP" sz="2400" dirty="0">
                <a:solidFill>
                  <a:srgbClr val="003300"/>
                </a:solidFill>
                <a:latin typeface="+mj-lt"/>
                <a:ea typeface="HGP創英角ｺﾞｼｯｸUB" pitchFamily="50" charset="-128"/>
              </a:rPr>
              <a:t>_2</a:t>
            </a:r>
            <a:r>
              <a:rPr lang="ja-JP" altLang="en-US" sz="2400" dirty="0">
                <a:solidFill>
                  <a:srgbClr val="003300"/>
                </a:solidFill>
                <a:latin typeface="+mj-lt"/>
                <a:ea typeface="HGP創英角ｺﾞｼｯｸUB" pitchFamily="50" charset="-128"/>
              </a:rPr>
              <a:t>時限での実施</a:t>
            </a:r>
          </a:p>
        </p:txBody>
      </p:sp>
    </p:spTree>
    <p:extLst>
      <p:ext uri="{BB962C8B-B14F-4D97-AF65-F5344CB8AC3E}">
        <p14:creationId xmlns:p14="http://schemas.microsoft.com/office/powerpoint/2010/main" val="3099706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5</a:t>
            </a:fld>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2025494261"/>
              </p:ext>
            </p:extLst>
          </p:nvPr>
        </p:nvGraphicFramePr>
        <p:xfrm>
          <a:off x="126000" y="1508232"/>
          <a:ext cx="8712000" cy="45024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540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540000">
                <a:tc>
                  <a:txBody>
                    <a:bodyPr/>
                    <a:lstStyle/>
                    <a:p>
                      <a:endParaRPr kumimoji="1" lang="ja-JP" altLang="en-US" sz="1800" dirty="0"/>
                    </a:p>
                  </a:txBody>
                  <a:tcPr anchor="ctr"/>
                </a:tc>
                <a:tc>
                  <a:txBody>
                    <a:bodyPr/>
                    <a:lstStyle/>
                    <a:p>
                      <a:r>
                        <a:rPr kumimoji="1" lang="ja-JP" altLang="en-US" sz="1800" dirty="0"/>
                        <a:t>項目</a:t>
                      </a:r>
                    </a:p>
                  </a:txBody>
                  <a:tcPr anchor="ctr"/>
                </a:tc>
                <a:tc>
                  <a:txBody>
                    <a:bodyPr/>
                    <a:lstStyle/>
                    <a:p>
                      <a:r>
                        <a:rPr kumimoji="1" lang="ja-JP" altLang="en-US" sz="1800" dirty="0"/>
                        <a:t>指導内容</a:t>
                      </a:r>
                    </a:p>
                  </a:txBody>
                  <a:tcPr anchor="ctr"/>
                </a:tc>
                <a:tc>
                  <a:txBody>
                    <a:bodyPr/>
                    <a:lstStyle/>
                    <a:p>
                      <a:r>
                        <a:rPr kumimoji="1" lang="ja-JP" altLang="en-US" sz="1800" dirty="0"/>
                        <a:t>参考資料</a:t>
                      </a:r>
                    </a:p>
                  </a:txBody>
                  <a:tcPr anchor="ctr"/>
                </a:tc>
                <a:extLst>
                  <a:ext uri="{0D108BD9-81ED-4DB2-BD59-A6C34878D82A}">
                    <a16:rowId xmlns:a16="http://schemas.microsoft.com/office/drawing/2014/main" val="10000"/>
                  </a:ext>
                </a:extLst>
              </a:tr>
              <a:tr h="432000">
                <a:tc>
                  <a:txBody>
                    <a:bodyPr/>
                    <a:lstStyle/>
                    <a:p>
                      <a:r>
                        <a:rPr kumimoji="1" lang="ja-JP" altLang="en-US" dirty="0"/>
                        <a:t>３</a:t>
                      </a:r>
                    </a:p>
                  </a:txBody>
                  <a:tcPr anchor="ctr"/>
                </a:tc>
                <a:tc>
                  <a:txBody>
                    <a:bodyPr/>
                    <a:lstStyle/>
                    <a:p>
                      <a:r>
                        <a:rPr kumimoji="1" lang="ja-JP" altLang="en-US" sz="1800" dirty="0"/>
                        <a:t>モノサシの使い方</a:t>
                      </a:r>
                    </a:p>
                  </a:txBody>
                  <a:tcPr anchor="ctr"/>
                </a:tc>
                <a:tc>
                  <a:txBody>
                    <a:bodyPr/>
                    <a:lstStyle/>
                    <a:p>
                      <a:pPr marL="342900" indent="-342900">
                        <a:buFont typeface="+mj-ea"/>
                        <a:buAutoNum type="circleNumDbPlain"/>
                      </a:pPr>
                      <a:r>
                        <a:rPr kumimoji="1" lang="ja-JP" altLang="en-US" sz="1600" dirty="0">
                          <a:latin typeface="HG丸ｺﾞｼｯｸM-PRO" panose="020F0600000000000000" pitchFamily="50" charset="-128"/>
                          <a:ea typeface="HG丸ｺﾞｼｯｸM-PRO" panose="020F0600000000000000" pitchFamily="50" charset="-128"/>
                        </a:rPr>
                        <a:t>モノサシ（投票基準）の比較、整理の方法を学ぶ</a:t>
                      </a:r>
                      <a:br>
                        <a:rPr kumimoji="1" lang="en-US" altLang="ja-JP" sz="1600" dirty="0">
                          <a:latin typeface="HG丸ｺﾞｼｯｸM-PRO" panose="020F0600000000000000" pitchFamily="50" charset="-128"/>
                          <a:ea typeface="HG丸ｺﾞｼｯｸM-PRO" panose="020F0600000000000000" pitchFamily="50" charset="-128"/>
                        </a:rPr>
                      </a:br>
                      <a:r>
                        <a:rPr kumimoji="1" lang="ja-JP" altLang="en-US" sz="1400" dirty="0">
                          <a:latin typeface="HGP明朝E" panose="02020900000000000000" pitchFamily="18" charset="-128"/>
                          <a:ea typeface="HGP明朝E" panose="02020900000000000000" pitchFamily="18" charset="-128"/>
                        </a:rPr>
                        <a:t>例：有権者の方へのインタビューの結果を見ても、様々なモノサシがあることがわかります。この物差しも、いくつかの軸で分類するとその違いわかります。</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→分類の軸は様々なものが考えられます。</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　　インタビュー結果にある分類軸を使用いただけますと幸いです。</a:t>
                      </a:r>
                      <a:br>
                        <a:rPr kumimoji="1" lang="en-US" altLang="ja-JP" sz="1400" dirty="0">
                          <a:latin typeface="HGP明朝E" panose="02020900000000000000" pitchFamily="18" charset="-128"/>
                          <a:ea typeface="HGP明朝E" panose="02020900000000000000" pitchFamily="18" charset="-128"/>
                        </a:rPr>
                      </a:br>
                      <a:br>
                        <a:rPr kumimoji="1" lang="en-US" altLang="ja-JP" sz="1400" dirty="0">
                          <a:latin typeface="HGP明朝E" panose="02020900000000000000" pitchFamily="18" charset="-128"/>
                          <a:ea typeface="HGP明朝E" panose="02020900000000000000" pitchFamily="18" charset="-128"/>
                        </a:rPr>
                      </a:br>
                      <a:r>
                        <a:rPr kumimoji="1" lang="en-US" altLang="ja-JP" sz="1400" dirty="0">
                          <a:latin typeface="HGP明朝E" panose="02020900000000000000" pitchFamily="18" charset="-128"/>
                          <a:ea typeface="HGP明朝E" panose="02020900000000000000" pitchFamily="18" charset="-128"/>
                        </a:rPr>
                        <a:t>【</a:t>
                      </a:r>
                      <a:r>
                        <a:rPr kumimoji="1" lang="ja-JP" altLang="en-US" sz="1400" dirty="0">
                          <a:latin typeface="HGP明朝E" panose="02020900000000000000" pitchFamily="18" charset="-128"/>
                          <a:ea typeface="HGP明朝E" panose="02020900000000000000" pitchFamily="18" charset="-128"/>
                        </a:rPr>
                        <a:t>分類軸例</a:t>
                      </a:r>
                      <a:r>
                        <a:rPr kumimoji="1" lang="en-US" altLang="ja-JP" sz="1400" dirty="0">
                          <a:latin typeface="HGP明朝E" panose="02020900000000000000" pitchFamily="18" charset="-128"/>
                          <a:ea typeface="HGP明朝E" panose="02020900000000000000" pitchFamily="18" charset="-128"/>
                        </a:rPr>
                        <a:t>】</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・検討をする政策の範囲（広範囲ー限定された範囲）</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・検討の深さ（専門的な検討－簡潔な検討）</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・情報源の種類（複数の情報源－特定の情報源）</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・政策を重視するか、政策以外の要素（人柄、過去の実績等）を</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　重視するか</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　　　　　　　　　　　　　　　　　　　　　　　　　　　　　　　　　　　　　　　等</a:t>
                      </a:r>
                      <a:endParaRPr kumimoji="1" lang="en-US" altLang="ja-JP" sz="1400" dirty="0">
                        <a:latin typeface="HGP明朝E" panose="02020900000000000000" pitchFamily="18" charset="-128"/>
                        <a:ea typeface="HGP明朝E" panose="02020900000000000000" pitchFamily="18" charset="-128"/>
                      </a:endParaRPr>
                    </a:p>
                    <a:p>
                      <a:pPr marL="0" indent="0">
                        <a:buFont typeface="+mj-ea"/>
                        <a:buNone/>
                      </a:pPr>
                      <a:endParaRPr kumimoji="1" lang="en-US" altLang="ja-JP" sz="1400" dirty="0">
                        <a:latin typeface="HGP明朝E" panose="02020900000000000000" pitchFamily="18" charset="-128"/>
                        <a:ea typeface="HGP明朝E" panose="02020900000000000000" pitchFamily="18" charset="-128"/>
                      </a:endParaRPr>
                    </a:p>
                    <a:p>
                      <a:pPr marL="444500" marR="0" indent="-444500" algn="l" defTabSz="914400" rtl="0" eaLnBrk="1" fontAlgn="auto" latinLnBrk="0" hangingPunct="1">
                        <a:lnSpc>
                          <a:spcPct val="100000"/>
                        </a:lnSpc>
                        <a:spcBef>
                          <a:spcPts val="0"/>
                        </a:spcBef>
                        <a:spcAft>
                          <a:spcPts val="0"/>
                        </a:spcAft>
                        <a:buClrTx/>
                        <a:buSzTx/>
                        <a:buFont typeface="+mj-ea"/>
                        <a:buNone/>
                        <a:tabLst/>
                        <a:defRPr/>
                      </a:pPr>
                      <a:r>
                        <a:rPr kumimoji="1" lang="ja-JP" altLang="en-US" sz="1400" dirty="0">
                          <a:latin typeface="HGP明朝E" panose="02020900000000000000" pitchFamily="18" charset="-128"/>
                          <a:ea typeface="HGP明朝E" panose="02020900000000000000" pitchFamily="18" charset="-128"/>
                        </a:rPr>
                        <a:t>　　</a:t>
                      </a: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投票時の物差しについては、副教材</a:t>
                      </a:r>
                      <a:r>
                        <a:rPr kumimoji="1" lang="en-US" altLang="ja-JP" sz="1400" dirty="0">
                          <a:latin typeface="HG丸ｺﾞｼｯｸM-PRO" panose="020F0600000000000000" pitchFamily="50" charset="-128"/>
                          <a:ea typeface="HG丸ｺﾞｼｯｸM-PRO" panose="020F0600000000000000" pitchFamily="50" charset="-128"/>
                        </a:rPr>
                        <a:t>P.68</a:t>
                      </a:r>
                      <a:r>
                        <a:rPr kumimoji="1" lang="ja-JP" altLang="en-US" sz="1400" dirty="0">
                          <a:latin typeface="HG丸ｺﾞｼｯｸM-PRO" panose="020F0600000000000000" pitchFamily="50" charset="-128"/>
                          <a:ea typeface="HG丸ｺﾞｼｯｸM-PRO" panose="020F0600000000000000" pitchFamily="50" charset="-128"/>
                        </a:rPr>
                        <a:t>の表などを活用することも考えられます</a:t>
                      </a:r>
                      <a:endParaRPr kumimoji="1" lang="en-US" altLang="ja-JP" sz="1200" dirty="0">
                        <a:latin typeface="HG丸ｺﾞｼｯｸM-PRO" panose="020F0600000000000000" pitchFamily="50" charset="-128"/>
                        <a:ea typeface="HG丸ｺﾞｼｯｸM-PRO" panose="020F0600000000000000" pitchFamily="50" charset="-128"/>
                      </a:endParaRPr>
                    </a:p>
                    <a:p>
                      <a:pPr marL="0" indent="0">
                        <a:buFont typeface="+mj-ea"/>
                        <a:buNone/>
                      </a:pPr>
                      <a:endParaRPr kumimoji="1" lang="en-US" altLang="ja-JP" sz="1400" dirty="0">
                        <a:latin typeface="HGP明朝E" panose="02020900000000000000" pitchFamily="18" charset="-128"/>
                        <a:ea typeface="HGP明朝E" panose="02020900000000000000" pitchFamily="18" charset="-128"/>
                      </a:endParaRPr>
                    </a:p>
                  </a:txBody>
                  <a:tcPr anchor="ctr"/>
                </a:tc>
                <a:tc>
                  <a:txBody>
                    <a:bodyPr/>
                    <a:lstStyle/>
                    <a:p>
                      <a:pPr marL="342900" indent="-342900">
                        <a:buFont typeface="+mj-ea"/>
                        <a:buAutoNum type="circleNumDbPlain"/>
                      </a:pPr>
                      <a:r>
                        <a:rPr kumimoji="1" lang="ja-JP" altLang="en-US" sz="1400" dirty="0"/>
                        <a:t>副教材（</a:t>
                      </a:r>
                      <a:r>
                        <a:rPr kumimoji="1" lang="en-US" altLang="ja-JP" sz="1400" dirty="0"/>
                        <a:t>※</a:t>
                      </a:r>
                      <a:r>
                        <a:rPr kumimoji="1" lang="ja-JP" altLang="en-US" sz="1400" dirty="0"/>
                        <a:t>）実践編</a:t>
                      </a:r>
                      <a:r>
                        <a:rPr kumimoji="1" lang="en-US" altLang="ja-JP" sz="1400" dirty="0"/>
                        <a:t>P.68</a:t>
                      </a:r>
                    </a:p>
                  </a:txBody>
                  <a:tcPr anchor="ctr"/>
                </a:tc>
                <a:extLst>
                  <a:ext uri="{0D108BD9-81ED-4DB2-BD59-A6C34878D82A}">
                    <a16:rowId xmlns:a16="http://schemas.microsoft.com/office/drawing/2014/main" val="10001"/>
                  </a:ext>
                </a:extLst>
              </a:tr>
            </a:tbl>
          </a:graphicData>
        </a:graphic>
      </p:graphicFrame>
      <p:sp>
        <p:nvSpPr>
          <p:cNvPr id="9" name="角丸四角形 8"/>
          <p:cNvSpPr/>
          <p:nvPr/>
        </p:nvSpPr>
        <p:spPr>
          <a:xfrm>
            <a:off x="35496" y="728688"/>
            <a:ext cx="2952000" cy="540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b="1" dirty="0">
                <a:solidFill>
                  <a:srgbClr val="000099"/>
                </a:solidFill>
              </a:rPr>
              <a:t>展 開 例</a:t>
            </a:r>
            <a:endParaRPr kumimoji="1" lang="ja-JP" altLang="en-US" sz="2400" b="1" dirty="0">
              <a:solidFill>
                <a:srgbClr val="000099"/>
              </a:solidFill>
            </a:endParaRPr>
          </a:p>
        </p:txBody>
      </p:sp>
      <p:sp>
        <p:nvSpPr>
          <p:cNvPr id="11" name="正方形/長方形 10"/>
          <p:cNvSpPr/>
          <p:nvPr/>
        </p:nvSpPr>
        <p:spPr>
          <a:xfrm>
            <a:off x="3059832" y="620688"/>
            <a:ext cx="5832000" cy="756000"/>
          </a:xfrm>
          <a:prstGeom prst="rect">
            <a:avLst/>
          </a:prstGeom>
          <a:solidFill>
            <a:schemeClr val="accent5">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82563" indent="-182563">
              <a:buFont typeface="Arial" panose="020B0604020202020204" pitchFamily="34" charset="0"/>
              <a:buChar char="•"/>
            </a:pP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選挙制度の理解に加え、政策を比較し、投票することを通して、主体的に投票機会を活用する能力を獲得することを企図</a:t>
            </a:r>
            <a:endParaRPr lang="en-US" altLang="ja-JP" sz="1400" dirty="0">
              <a:solidFill>
                <a:srgbClr val="000066"/>
              </a:solidFill>
              <a:latin typeface="HGP創英角ｺﾞｼｯｸUB" panose="020B0900000000000000" pitchFamily="50" charset="-128"/>
              <a:ea typeface="HGP創英角ｺﾞｼｯｸUB" panose="020B0900000000000000" pitchFamily="50" charset="-128"/>
            </a:endParaRPr>
          </a:p>
          <a:p>
            <a:pPr marL="182563" indent="-182563">
              <a:buFont typeface="Arial" panose="020B0604020202020204" pitchFamily="34" charset="0"/>
              <a:buChar char="•"/>
            </a:pPr>
            <a:r>
              <a:rPr lang="en-US" altLang="ja-JP" sz="1400" dirty="0">
                <a:solidFill>
                  <a:srgbClr val="000066"/>
                </a:solidFill>
                <a:latin typeface="HGP創英角ｺﾞｼｯｸUB" panose="020B0900000000000000" pitchFamily="50" charset="-128"/>
                <a:ea typeface="HGP創英角ｺﾞｼｯｸUB" panose="020B0900000000000000" pitchFamily="50" charset="-128"/>
              </a:rPr>
              <a:t>2</a:t>
            </a: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時限での構成</a:t>
            </a:r>
          </a:p>
        </p:txBody>
      </p:sp>
      <p:sp>
        <p:nvSpPr>
          <p:cNvPr id="8" name="正方形/長方形 7"/>
          <p:cNvSpPr/>
          <p:nvPr/>
        </p:nvSpPr>
        <p:spPr>
          <a:xfrm>
            <a:off x="126000" y="6165352"/>
            <a:ext cx="8712000" cy="432000"/>
          </a:xfrm>
          <a:prstGeom prst="rect">
            <a:avLst/>
          </a:prstGeom>
          <a:solidFill>
            <a:schemeClr val="accent6">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nchor="ctr"/>
          <a:lstStyle/>
          <a:p>
            <a:r>
              <a:rPr lang="en-US" altLang="ja-JP" sz="12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solidFill>
                <a:latin typeface="HGP創英角ｺﾞｼｯｸUB" panose="020B0900000000000000" pitchFamily="50" charset="-128"/>
                <a:ea typeface="HGP創英角ｺﾞｼｯｸUB" panose="020B0900000000000000" pitchFamily="50" charset="-128"/>
              </a:rPr>
              <a:t>総務省、文部科学省「私たちが拓く日本の未来」</a:t>
            </a:r>
            <a:r>
              <a:rPr lang="en-US" altLang="ja-JP" sz="1200" dirty="0">
                <a:solidFill>
                  <a:schemeClr val="tx1"/>
                </a:solidFill>
                <a:latin typeface="HGP創英角ｺﾞｼｯｸUB" panose="020B0900000000000000" pitchFamily="50" charset="-128"/>
                <a:ea typeface="HGP創英角ｺﾞｼｯｸUB" panose="020B0900000000000000" pitchFamily="50" charset="-128"/>
              </a:rPr>
              <a:t>2015</a:t>
            </a:r>
            <a:r>
              <a:rPr lang="ja-JP" altLang="en-US" sz="1200" dirty="0">
                <a:solidFill>
                  <a:schemeClr val="tx1"/>
                </a:solidFill>
                <a:latin typeface="HGP創英角ｺﾞｼｯｸUB" panose="020B0900000000000000" pitchFamily="50" charset="-128"/>
                <a:ea typeface="HGP創英角ｺﾞｼｯｸUB" panose="020B0900000000000000" pitchFamily="50" charset="-128"/>
              </a:rPr>
              <a:t>年</a:t>
            </a:r>
            <a:endParaRPr lang="en-US" altLang="ja-JP" sz="1200" dirty="0">
              <a:solidFill>
                <a:schemeClr val="tx1"/>
              </a:solidFill>
              <a:latin typeface="HGP創英角ｺﾞｼｯｸUB" panose="020B0900000000000000" pitchFamily="50" charset="-128"/>
              <a:ea typeface="HGP創英角ｺﾞｼｯｸUB" panose="020B0900000000000000" pitchFamily="50" charset="-128"/>
            </a:endParaRPr>
          </a:p>
          <a:p>
            <a:r>
              <a:rPr lang="en-US" altLang="ja-JP" sz="1200" dirty="0">
                <a:solidFill>
                  <a:schemeClr val="tx1"/>
                </a:solidFill>
                <a:latin typeface="HGP創英角ｺﾞｼｯｸUB" panose="020B0900000000000000" pitchFamily="50" charset="-128"/>
                <a:ea typeface="HGP創英角ｺﾞｼｯｸUB" panose="020B0900000000000000" pitchFamily="50" charset="-128"/>
              </a:rPr>
              <a:t>【http://www.soumu.go.jp/</a:t>
            </a:r>
            <a:r>
              <a:rPr lang="en-US" altLang="ja-JP" sz="1200" dirty="0" err="1">
                <a:solidFill>
                  <a:schemeClr val="tx1"/>
                </a:solidFill>
                <a:latin typeface="HGP創英角ｺﾞｼｯｸUB" panose="020B0900000000000000" pitchFamily="50" charset="-128"/>
                <a:ea typeface="HGP創英角ｺﾞｼｯｸUB" panose="020B0900000000000000" pitchFamily="50" charset="-128"/>
              </a:rPr>
              <a:t>senkyo</a:t>
            </a:r>
            <a:r>
              <a:rPr lang="en-US" altLang="ja-JP" sz="1200" dirty="0">
                <a:solidFill>
                  <a:schemeClr val="tx1"/>
                </a:solidFill>
                <a:latin typeface="HGP創英角ｺﾞｼｯｸUB" panose="020B0900000000000000" pitchFamily="50" charset="-128"/>
                <a:ea typeface="HGP創英角ｺﾞｼｯｸUB" panose="020B0900000000000000" pitchFamily="50" charset="-128"/>
              </a:rPr>
              <a:t>/</a:t>
            </a:r>
            <a:r>
              <a:rPr lang="en-US" altLang="ja-JP" sz="1200" dirty="0" err="1">
                <a:solidFill>
                  <a:schemeClr val="tx1"/>
                </a:solidFill>
                <a:latin typeface="HGP創英角ｺﾞｼｯｸUB" panose="020B0900000000000000" pitchFamily="50" charset="-128"/>
                <a:ea typeface="HGP創英角ｺﾞｼｯｸUB" panose="020B0900000000000000" pitchFamily="50" charset="-128"/>
              </a:rPr>
              <a:t>senkyo_s</a:t>
            </a:r>
            <a:r>
              <a:rPr lang="en-US" altLang="ja-JP" sz="1200" dirty="0">
                <a:solidFill>
                  <a:schemeClr val="tx1"/>
                </a:solidFill>
                <a:latin typeface="HGP創英角ｺﾞｼｯｸUB" panose="020B0900000000000000" pitchFamily="50" charset="-128"/>
                <a:ea typeface="HGP創英角ｺﾞｼｯｸUB" panose="020B0900000000000000" pitchFamily="50" charset="-128"/>
              </a:rPr>
              <a:t>/news/</a:t>
            </a:r>
            <a:r>
              <a:rPr lang="en-US" altLang="ja-JP" sz="1200" dirty="0" err="1">
                <a:solidFill>
                  <a:schemeClr val="tx1"/>
                </a:solidFill>
                <a:latin typeface="HGP創英角ｺﾞｼｯｸUB" panose="020B0900000000000000" pitchFamily="50" charset="-128"/>
                <a:ea typeface="HGP創英角ｺﾞｼｯｸUB" panose="020B0900000000000000" pitchFamily="50" charset="-128"/>
              </a:rPr>
              <a:t>senkyo</a:t>
            </a:r>
            <a:r>
              <a:rPr lang="en-US" altLang="ja-JP" sz="1200" dirty="0">
                <a:solidFill>
                  <a:schemeClr val="tx1"/>
                </a:solidFill>
                <a:latin typeface="HGP創英角ｺﾞｼｯｸUB" panose="020B0900000000000000" pitchFamily="50" charset="-128"/>
                <a:ea typeface="HGP創英角ｺﾞｼｯｸUB" panose="020B0900000000000000" pitchFamily="50" charset="-128"/>
              </a:rPr>
              <a:t>/</a:t>
            </a:r>
            <a:r>
              <a:rPr lang="en-US" altLang="ja-JP" sz="1200" dirty="0" err="1">
                <a:solidFill>
                  <a:schemeClr val="tx1"/>
                </a:solidFill>
                <a:latin typeface="HGP創英角ｺﾞｼｯｸUB" panose="020B0900000000000000" pitchFamily="50" charset="-128"/>
                <a:ea typeface="HGP創英角ｺﾞｼｯｸUB" panose="020B0900000000000000" pitchFamily="50" charset="-128"/>
              </a:rPr>
              <a:t>senkyo_nenrei</a:t>
            </a:r>
            <a:r>
              <a:rPr lang="en-US" altLang="ja-JP" sz="1200" dirty="0">
                <a:solidFill>
                  <a:schemeClr val="tx1"/>
                </a:solidFill>
                <a:latin typeface="HGP創英角ｺﾞｼｯｸUB" panose="020B0900000000000000" pitchFamily="50" charset="-128"/>
                <a:ea typeface="HGP創英角ｺﾞｼｯｸUB" panose="020B0900000000000000" pitchFamily="50" charset="-128"/>
              </a:rPr>
              <a:t>/01.html】</a:t>
            </a:r>
          </a:p>
        </p:txBody>
      </p:sp>
      <p:sp>
        <p:nvSpPr>
          <p:cNvPr id="12" name="Text Box 2"/>
          <p:cNvSpPr txBox="1">
            <a:spLocks noChangeArrowheads="1"/>
          </p:cNvSpPr>
          <p:nvPr/>
        </p:nvSpPr>
        <p:spPr bwMode="auto">
          <a:xfrm>
            <a:off x="755576" y="40123"/>
            <a:ext cx="7920000" cy="461665"/>
          </a:xfrm>
          <a:prstGeom prst="rect">
            <a:avLst/>
          </a:prstGeom>
          <a:noFill/>
          <a:ln w="9525">
            <a:noFill/>
            <a:miter lim="800000"/>
            <a:headEnd/>
            <a:tailEnd/>
          </a:ln>
        </p:spPr>
        <p:txBody>
          <a:bodyPr>
            <a:spAutoFit/>
          </a:bodyPr>
          <a:lstStyle/>
          <a:p>
            <a:pPr indent="182563">
              <a:spcBef>
                <a:spcPct val="50000"/>
              </a:spcBef>
              <a:defRPr/>
            </a:pPr>
            <a:r>
              <a:rPr lang="en-US" altLang="ja-JP" sz="2400" dirty="0">
                <a:solidFill>
                  <a:srgbClr val="003300"/>
                </a:solidFill>
                <a:latin typeface="+mj-lt"/>
                <a:ea typeface="HGP創英角ｺﾞｼｯｸUB" pitchFamily="50" charset="-128"/>
              </a:rPr>
              <a:t>【</a:t>
            </a:r>
            <a:r>
              <a:rPr lang="zh-TW" altLang="en-US" sz="2400" dirty="0">
                <a:solidFill>
                  <a:srgbClr val="003300"/>
                </a:solidFill>
                <a:latin typeface="+mj-lt"/>
                <a:ea typeface="HGP創英角ｺﾞｼｯｸUB" pitchFamily="50" charset="-128"/>
              </a:rPr>
              <a:t>沖縄模擬選挙</a:t>
            </a:r>
            <a:r>
              <a:rPr lang="en-US" altLang="zh-TW" sz="2400" dirty="0">
                <a:solidFill>
                  <a:srgbClr val="003300"/>
                </a:solidFill>
                <a:latin typeface="+mj-lt"/>
                <a:ea typeface="HGP創英角ｺﾞｼｯｸUB" pitchFamily="50" charset="-128"/>
              </a:rPr>
              <a:t>2018</a:t>
            </a:r>
            <a:r>
              <a:rPr lang="en-US" altLang="ja-JP" sz="2400" dirty="0">
                <a:solidFill>
                  <a:srgbClr val="003300"/>
                </a:solidFill>
                <a:latin typeface="+mj-lt"/>
                <a:ea typeface="HGP創英角ｺﾞｼｯｸUB" pitchFamily="50" charset="-128"/>
              </a:rPr>
              <a:t>】</a:t>
            </a:r>
            <a:r>
              <a:rPr lang="ja-JP" altLang="en-US" sz="2400" dirty="0">
                <a:solidFill>
                  <a:srgbClr val="003300"/>
                </a:solidFill>
                <a:latin typeface="+mj-lt"/>
                <a:ea typeface="HGP創英角ｺﾞｼｯｸUB" pitchFamily="50" charset="-128"/>
              </a:rPr>
              <a:t>　授業モデル②</a:t>
            </a:r>
            <a:r>
              <a:rPr lang="en-US" altLang="ja-JP" sz="2400" dirty="0">
                <a:solidFill>
                  <a:srgbClr val="003300"/>
                </a:solidFill>
                <a:latin typeface="+mj-lt"/>
                <a:ea typeface="HGP創英角ｺﾞｼｯｸUB" pitchFamily="50" charset="-128"/>
              </a:rPr>
              <a:t>_2</a:t>
            </a:r>
            <a:r>
              <a:rPr lang="ja-JP" altLang="en-US" sz="2400" dirty="0">
                <a:solidFill>
                  <a:srgbClr val="003300"/>
                </a:solidFill>
                <a:latin typeface="+mj-lt"/>
                <a:ea typeface="HGP創英角ｺﾞｼｯｸUB" pitchFamily="50" charset="-128"/>
              </a:rPr>
              <a:t>時限での実施</a:t>
            </a:r>
          </a:p>
        </p:txBody>
      </p:sp>
    </p:spTree>
    <p:extLst>
      <p:ext uri="{BB962C8B-B14F-4D97-AF65-F5344CB8AC3E}">
        <p14:creationId xmlns:p14="http://schemas.microsoft.com/office/powerpoint/2010/main" val="41811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6</a:t>
            </a:fld>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3624157312"/>
              </p:ext>
            </p:extLst>
          </p:nvPr>
        </p:nvGraphicFramePr>
        <p:xfrm>
          <a:off x="126000" y="1468328"/>
          <a:ext cx="8712000" cy="53280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540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369572">
                <a:tc>
                  <a:txBody>
                    <a:bodyPr/>
                    <a:lstStyle/>
                    <a:p>
                      <a:endParaRPr kumimoji="1" lang="ja-JP" altLang="en-US" sz="1800" dirty="0"/>
                    </a:p>
                  </a:txBody>
                  <a:tcPr anchor="ctr"/>
                </a:tc>
                <a:tc>
                  <a:txBody>
                    <a:bodyPr/>
                    <a:lstStyle/>
                    <a:p>
                      <a:r>
                        <a:rPr kumimoji="1" lang="ja-JP" altLang="en-US" sz="1800" dirty="0"/>
                        <a:t>項目</a:t>
                      </a:r>
                    </a:p>
                  </a:txBody>
                  <a:tcPr anchor="ctr"/>
                </a:tc>
                <a:tc>
                  <a:txBody>
                    <a:bodyPr/>
                    <a:lstStyle/>
                    <a:p>
                      <a:r>
                        <a:rPr kumimoji="1" lang="ja-JP" altLang="en-US" sz="1800" dirty="0"/>
                        <a:t>指導内容</a:t>
                      </a:r>
                    </a:p>
                  </a:txBody>
                  <a:tcPr anchor="ctr"/>
                </a:tc>
                <a:tc>
                  <a:txBody>
                    <a:bodyPr/>
                    <a:lstStyle/>
                    <a:p>
                      <a:r>
                        <a:rPr kumimoji="1" lang="ja-JP" altLang="en-US" sz="1800" dirty="0"/>
                        <a:t>参考資料</a:t>
                      </a:r>
                    </a:p>
                  </a:txBody>
                  <a:tcPr anchor="ctr"/>
                </a:tc>
                <a:extLst>
                  <a:ext uri="{0D108BD9-81ED-4DB2-BD59-A6C34878D82A}">
                    <a16:rowId xmlns:a16="http://schemas.microsoft.com/office/drawing/2014/main" val="10000"/>
                  </a:ext>
                </a:extLst>
              </a:tr>
              <a:tr h="4958428">
                <a:tc>
                  <a:txBody>
                    <a:bodyPr/>
                    <a:lstStyle/>
                    <a:p>
                      <a:r>
                        <a:rPr kumimoji="1" lang="ja-JP" altLang="en-US" dirty="0"/>
                        <a:t>４</a:t>
                      </a:r>
                    </a:p>
                  </a:txBody>
                  <a:tcPr anchor="ctr"/>
                </a:tc>
                <a:tc>
                  <a:txBody>
                    <a:bodyPr/>
                    <a:lstStyle/>
                    <a:p>
                      <a:r>
                        <a:rPr kumimoji="1" lang="ja-JP" altLang="en-US" sz="1800" dirty="0"/>
                        <a:t>モノサシの活用</a:t>
                      </a:r>
                    </a:p>
                  </a:txBody>
                  <a:tcPr anchor="ctr"/>
                </a:tc>
                <a:tc>
                  <a:txBody>
                    <a:bodyPr/>
                    <a:lstStyle/>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600" dirty="0"/>
                        <a:t>グループごとに活用する「モノサシ」を決定し、実際のマニフェストを分析</a:t>
                      </a:r>
                      <a:br>
                        <a:rPr kumimoji="1" lang="en-US" altLang="ja-JP" sz="1600" dirty="0"/>
                      </a:br>
                      <a:r>
                        <a:rPr kumimoji="1" lang="ja-JP" altLang="en-US" sz="1400" dirty="0">
                          <a:latin typeface="HGP明朝E" panose="02020900000000000000" pitchFamily="18" charset="-128"/>
                          <a:ea typeface="HGP明朝E" panose="02020900000000000000" pitchFamily="18" charset="-128"/>
                        </a:rPr>
                        <a:t>例：今日の模擬投票では、自分のモノサシをみつけ、投票をすることを目指します。そのために、まずは他の人のモノサシを使ってみて、その良い点や改善点をみつけましょう。</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他の人のモノサシはグループで使用してみることにします。まず、グループでどのモノサシを使用するか話し合ってください。モノサシが決まったら、マニフェストを分析してみましょう。</a:t>
                      </a:r>
                      <a:endParaRPr kumimoji="1" lang="en-US" altLang="ja-JP" sz="1400" dirty="0">
                        <a:latin typeface="HGP明朝E" panose="02020900000000000000" pitchFamily="18" charset="-128"/>
                        <a:ea typeface="HGP明朝E" panose="02020900000000000000" pitchFamily="18" charset="-128"/>
                      </a:endParaRPr>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endParaRPr kumimoji="1" lang="en-US" altLang="ja-JP" sz="1400" dirty="0">
                        <a:latin typeface="HGP明朝E" panose="02020900000000000000" pitchFamily="18" charset="-128"/>
                        <a:ea typeface="HGP明朝E" panose="02020900000000000000" pitchFamily="18" charset="-128"/>
                      </a:endParaRPr>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600" dirty="0"/>
                        <a:t>使用した「モノサシ」の利点と問題点を考える</a:t>
                      </a:r>
                      <a:br>
                        <a:rPr kumimoji="1" lang="en-US" altLang="ja-JP" sz="1600" dirty="0"/>
                      </a:br>
                      <a:r>
                        <a:rPr kumimoji="1" lang="ja-JP" altLang="en-US" sz="1400" dirty="0">
                          <a:latin typeface="HGP明朝E" panose="02020900000000000000" pitchFamily="18" charset="-128"/>
                          <a:ea typeface="HGP明朝E" panose="02020900000000000000" pitchFamily="18" charset="-128"/>
                        </a:rPr>
                        <a:t>例：モノサシを使ってみて、気がついたこと、気になることをグループ内で共有しましょう。</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自身が思うように政策の比較ができたかどうか振り返ってみてください。また、その結果は、何が原因となって起きたのかも併せて意見交換をしてみてください。</a:t>
                      </a:r>
                      <a:endParaRPr kumimoji="1" lang="en-US" altLang="ja-JP" sz="1400" dirty="0">
                        <a:latin typeface="HGP明朝E" panose="02020900000000000000" pitchFamily="18" charset="-128"/>
                        <a:ea typeface="HGP明朝E" panose="02020900000000000000" pitchFamily="18" charset="-128"/>
                      </a:endParaRPr>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endParaRPr kumimoji="1" lang="en-US" altLang="ja-JP" sz="1400" dirty="0">
                        <a:latin typeface="HGP明朝E" panose="02020900000000000000" pitchFamily="18" charset="-128"/>
                        <a:ea typeface="HGP明朝E" panose="02020900000000000000" pitchFamily="18" charset="-128"/>
                      </a:endParaRPr>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600" dirty="0">
                          <a:latin typeface="HG丸ｺﾞｼｯｸM-PRO" panose="020F0600000000000000" pitchFamily="50" charset="-128"/>
                          <a:ea typeface="HG丸ｺﾞｼｯｸM-PRO" panose="020F0600000000000000" pitchFamily="50" charset="-128"/>
                        </a:rPr>
                        <a:t>モノサシの利点と問題点の共有</a:t>
                      </a:r>
                      <a:br>
                        <a:rPr kumimoji="1" lang="en-US" altLang="ja-JP" sz="1600" dirty="0">
                          <a:latin typeface="HG丸ｺﾞｼｯｸM-PRO" panose="020F0600000000000000" pitchFamily="50" charset="-128"/>
                          <a:ea typeface="HG丸ｺﾞｼｯｸM-PRO" panose="020F0600000000000000" pitchFamily="50" charset="-128"/>
                        </a:rPr>
                      </a:br>
                      <a:r>
                        <a:rPr kumimoji="1" lang="ja-JP" altLang="en-US" sz="1400" dirty="0">
                          <a:latin typeface="HGP明朝E" panose="02020900000000000000" pitchFamily="18" charset="-128"/>
                          <a:ea typeface="HGP明朝E" panose="02020900000000000000" pitchFamily="18" charset="-128"/>
                        </a:rPr>
                        <a:t>例：グループ内で話し合って、モノサシについてどのような気づきがあったのか、クラス全体で共有しましょう。</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使用したモノサシと、モノサシを使ってみて気づいたことを発表してください。（挙手ないしは教師による氏名を通してグループの意見を共有する）</a:t>
                      </a:r>
                      <a:endParaRPr kumimoji="1" lang="en-US" altLang="ja-JP" sz="1400" dirty="0">
                        <a:latin typeface="HGP明朝E" panose="02020900000000000000" pitchFamily="18" charset="-128"/>
                        <a:ea typeface="HGP明朝E" panose="02020900000000000000" pitchFamily="18" charset="-128"/>
                      </a:endParaRPr>
                    </a:p>
                  </a:txBody>
                  <a:tcPr anchor="ctr"/>
                </a:tc>
                <a:tc>
                  <a:txBody>
                    <a:bodyPr/>
                    <a:lstStyle/>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dirty="0"/>
                        <a:t>補助ワーク</a:t>
                      </a:r>
                      <a:r>
                        <a:rPr kumimoji="1" lang="en-US" altLang="ja-JP" sz="1400" dirty="0"/>
                        <a:t>3-(2)</a:t>
                      </a:r>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endParaRPr kumimoji="1" lang="en-US" altLang="ja-JP" sz="1400" dirty="0"/>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dirty="0"/>
                        <a:t>副教材実践編</a:t>
                      </a:r>
                      <a:r>
                        <a:rPr kumimoji="1" lang="en-US" altLang="ja-JP" sz="1400" dirty="0"/>
                        <a:t>P.32</a:t>
                      </a:r>
                      <a:r>
                        <a:rPr kumimoji="1" lang="ja-JP" altLang="en-US" sz="1400" dirty="0"/>
                        <a:t>～</a:t>
                      </a:r>
                      <a:endParaRPr kumimoji="1" lang="en-US" altLang="ja-JP" sz="1400" dirty="0"/>
                    </a:p>
                    <a:p>
                      <a:pPr marL="342900" indent="-342900">
                        <a:buFont typeface="+mj-ea"/>
                        <a:buAutoNum type="circleNumDbPlain"/>
                      </a:pPr>
                      <a:endParaRPr kumimoji="1" lang="en-US" altLang="ja-JP" sz="1400" dirty="0"/>
                    </a:p>
                  </a:txBody>
                  <a:tcPr anchor="ctr"/>
                </a:tc>
                <a:extLst>
                  <a:ext uri="{0D108BD9-81ED-4DB2-BD59-A6C34878D82A}">
                    <a16:rowId xmlns:a16="http://schemas.microsoft.com/office/drawing/2014/main" val="10001"/>
                  </a:ext>
                </a:extLst>
              </a:tr>
            </a:tbl>
          </a:graphicData>
        </a:graphic>
      </p:graphicFrame>
      <p:sp>
        <p:nvSpPr>
          <p:cNvPr id="9" name="角丸四角形 8"/>
          <p:cNvSpPr/>
          <p:nvPr/>
        </p:nvSpPr>
        <p:spPr>
          <a:xfrm>
            <a:off x="35496" y="728688"/>
            <a:ext cx="2952000" cy="540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b="1" dirty="0">
                <a:solidFill>
                  <a:srgbClr val="000099"/>
                </a:solidFill>
              </a:rPr>
              <a:t>展 開 例</a:t>
            </a:r>
            <a:endParaRPr kumimoji="1" lang="ja-JP" altLang="en-US" sz="2400" b="1" dirty="0">
              <a:solidFill>
                <a:srgbClr val="000099"/>
              </a:solidFill>
            </a:endParaRPr>
          </a:p>
        </p:txBody>
      </p:sp>
      <p:sp>
        <p:nvSpPr>
          <p:cNvPr id="11" name="正方形/長方形 10"/>
          <p:cNvSpPr/>
          <p:nvPr/>
        </p:nvSpPr>
        <p:spPr>
          <a:xfrm>
            <a:off x="3059832" y="620688"/>
            <a:ext cx="5832000" cy="756000"/>
          </a:xfrm>
          <a:prstGeom prst="rect">
            <a:avLst/>
          </a:prstGeom>
          <a:solidFill>
            <a:schemeClr val="accent5">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82563" indent="-182563">
              <a:buFont typeface="Arial" panose="020B0604020202020204" pitchFamily="34" charset="0"/>
              <a:buChar char="•"/>
            </a:pP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選挙制度の理解に加え、政策を比較し、投票することを通して、主体的に投票機会を活用する能力を獲得することを企図</a:t>
            </a:r>
            <a:endParaRPr lang="en-US" altLang="ja-JP" sz="1400" dirty="0">
              <a:solidFill>
                <a:srgbClr val="000066"/>
              </a:solidFill>
              <a:latin typeface="HGP創英角ｺﾞｼｯｸUB" panose="020B0900000000000000" pitchFamily="50" charset="-128"/>
              <a:ea typeface="HGP創英角ｺﾞｼｯｸUB" panose="020B0900000000000000" pitchFamily="50" charset="-128"/>
            </a:endParaRPr>
          </a:p>
          <a:p>
            <a:pPr marL="182563" indent="-182563">
              <a:buFont typeface="Arial" panose="020B0604020202020204" pitchFamily="34" charset="0"/>
              <a:buChar char="•"/>
            </a:pPr>
            <a:r>
              <a:rPr lang="en-US" altLang="ja-JP" sz="1400" dirty="0">
                <a:solidFill>
                  <a:srgbClr val="000066"/>
                </a:solidFill>
                <a:latin typeface="HGP創英角ｺﾞｼｯｸUB" panose="020B0900000000000000" pitchFamily="50" charset="-128"/>
                <a:ea typeface="HGP創英角ｺﾞｼｯｸUB" panose="020B0900000000000000" pitchFamily="50" charset="-128"/>
              </a:rPr>
              <a:t>2</a:t>
            </a: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時限での構成</a:t>
            </a:r>
          </a:p>
        </p:txBody>
      </p:sp>
      <p:sp>
        <p:nvSpPr>
          <p:cNvPr id="8" name="Text Box 2"/>
          <p:cNvSpPr txBox="1">
            <a:spLocks noChangeArrowheads="1"/>
          </p:cNvSpPr>
          <p:nvPr/>
        </p:nvSpPr>
        <p:spPr bwMode="auto">
          <a:xfrm>
            <a:off x="755576" y="40123"/>
            <a:ext cx="7920000" cy="461665"/>
          </a:xfrm>
          <a:prstGeom prst="rect">
            <a:avLst/>
          </a:prstGeom>
          <a:noFill/>
          <a:ln w="9525">
            <a:noFill/>
            <a:miter lim="800000"/>
            <a:headEnd/>
            <a:tailEnd/>
          </a:ln>
        </p:spPr>
        <p:txBody>
          <a:bodyPr>
            <a:spAutoFit/>
          </a:bodyPr>
          <a:lstStyle/>
          <a:p>
            <a:pPr indent="182563">
              <a:spcBef>
                <a:spcPct val="50000"/>
              </a:spcBef>
              <a:defRPr/>
            </a:pPr>
            <a:r>
              <a:rPr lang="en-US" altLang="ja-JP" sz="2400" dirty="0">
                <a:solidFill>
                  <a:srgbClr val="003300"/>
                </a:solidFill>
                <a:latin typeface="+mj-lt"/>
                <a:ea typeface="HGP創英角ｺﾞｼｯｸUB" pitchFamily="50" charset="-128"/>
              </a:rPr>
              <a:t>【</a:t>
            </a:r>
            <a:r>
              <a:rPr lang="zh-TW" altLang="en-US" sz="2400" dirty="0">
                <a:solidFill>
                  <a:srgbClr val="003300"/>
                </a:solidFill>
                <a:latin typeface="+mj-lt"/>
                <a:ea typeface="HGP創英角ｺﾞｼｯｸUB" pitchFamily="50" charset="-128"/>
              </a:rPr>
              <a:t>沖縄模擬選挙</a:t>
            </a:r>
            <a:r>
              <a:rPr lang="en-US" altLang="zh-TW" sz="2400" dirty="0">
                <a:solidFill>
                  <a:srgbClr val="003300"/>
                </a:solidFill>
                <a:latin typeface="+mj-lt"/>
                <a:ea typeface="HGP創英角ｺﾞｼｯｸUB" pitchFamily="50" charset="-128"/>
              </a:rPr>
              <a:t>2018</a:t>
            </a:r>
            <a:r>
              <a:rPr lang="en-US" altLang="ja-JP" sz="2400" dirty="0">
                <a:solidFill>
                  <a:srgbClr val="003300"/>
                </a:solidFill>
                <a:latin typeface="+mj-lt"/>
                <a:ea typeface="HGP創英角ｺﾞｼｯｸUB" pitchFamily="50" charset="-128"/>
              </a:rPr>
              <a:t>】</a:t>
            </a:r>
            <a:r>
              <a:rPr lang="ja-JP" altLang="en-US" sz="2400" dirty="0">
                <a:solidFill>
                  <a:srgbClr val="003300"/>
                </a:solidFill>
                <a:latin typeface="+mj-lt"/>
                <a:ea typeface="HGP創英角ｺﾞｼｯｸUB" pitchFamily="50" charset="-128"/>
              </a:rPr>
              <a:t>　授業モデル②</a:t>
            </a:r>
            <a:r>
              <a:rPr lang="en-US" altLang="ja-JP" sz="2400" dirty="0">
                <a:solidFill>
                  <a:srgbClr val="003300"/>
                </a:solidFill>
                <a:latin typeface="+mj-lt"/>
                <a:ea typeface="HGP創英角ｺﾞｼｯｸUB" pitchFamily="50" charset="-128"/>
              </a:rPr>
              <a:t>_2</a:t>
            </a:r>
            <a:r>
              <a:rPr lang="ja-JP" altLang="en-US" sz="2400" dirty="0">
                <a:solidFill>
                  <a:srgbClr val="003300"/>
                </a:solidFill>
                <a:latin typeface="+mj-lt"/>
                <a:ea typeface="HGP創英角ｺﾞｼｯｸUB" pitchFamily="50" charset="-128"/>
              </a:rPr>
              <a:t>時限での実施</a:t>
            </a:r>
          </a:p>
        </p:txBody>
      </p:sp>
    </p:spTree>
    <p:extLst>
      <p:ext uri="{BB962C8B-B14F-4D97-AF65-F5344CB8AC3E}">
        <p14:creationId xmlns:p14="http://schemas.microsoft.com/office/powerpoint/2010/main" val="259005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7</a:t>
            </a:fld>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2120650344"/>
              </p:ext>
            </p:extLst>
          </p:nvPr>
        </p:nvGraphicFramePr>
        <p:xfrm>
          <a:off x="126000" y="1579848"/>
          <a:ext cx="8712000" cy="4716000"/>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540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540000">
                <a:tc>
                  <a:txBody>
                    <a:bodyPr/>
                    <a:lstStyle/>
                    <a:p>
                      <a:endParaRPr kumimoji="1" lang="ja-JP" altLang="en-US" sz="1800" dirty="0"/>
                    </a:p>
                  </a:txBody>
                  <a:tcPr anchor="ctr"/>
                </a:tc>
                <a:tc>
                  <a:txBody>
                    <a:bodyPr/>
                    <a:lstStyle/>
                    <a:p>
                      <a:r>
                        <a:rPr kumimoji="1" lang="ja-JP" altLang="en-US" sz="1800" dirty="0"/>
                        <a:t>項目</a:t>
                      </a:r>
                    </a:p>
                  </a:txBody>
                  <a:tcPr anchor="ctr"/>
                </a:tc>
                <a:tc>
                  <a:txBody>
                    <a:bodyPr/>
                    <a:lstStyle/>
                    <a:p>
                      <a:r>
                        <a:rPr kumimoji="1" lang="ja-JP" altLang="en-US" sz="1800" dirty="0"/>
                        <a:t>指導内容</a:t>
                      </a:r>
                    </a:p>
                  </a:txBody>
                  <a:tcPr anchor="ctr"/>
                </a:tc>
                <a:tc>
                  <a:txBody>
                    <a:bodyPr/>
                    <a:lstStyle/>
                    <a:p>
                      <a:r>
                        <a:rPr kumimoji="1" lang="ja-JP" altLang="en-US" sz="1800" dirty="0"/>
                        <a:t>参考資料</a:t>
                      </a:r>
                    </a:p>
                  </a:txBody>
                  <a:tcPr anchor="ctr"/>
                </a:tc>
                <a:extLst>
                  <a:ext uri="{0D108BD9-81ED-4DB2-BD59-A6C34878D82A}">
                    <a16:rowId xmlns:a16="http://schemas.microsoft.com/office/drawing/2014/main" val="10000"/>
                  </a:ext>
                </a:extLst>
              </a:tr>
              <a:tr h="4176000">
                <a:tc>
                  <a:txBody>
                    <a:bodyPr/>
                    <a:lstStyle/>
                    <a:p>
                      <a:r>
                        <a:rPr kumimoji="1" lang="ja-JP" altLang="en-US" dirty="0"/>
                        <a:t>５</a:t>
                      </a:r>
                    </a:p>
                  </a:txBody>
                  <a:tcPr anchor="ctr"/>
                </a:tc>
                <a:tc>
                  <a:txBody>
                    <a:bodyPr/>
                    <a:lstStyle/>
                    <a:p>
                      <a:r>
                        <a:rPr kumimoji="1" lang="ja-JP" altLang="en-US" sz="1800" dirty="0"/>
                        <a:t>模擬投票</a:t>
                      </a:r>
                    </a:p>
                  </a:txBody>
                  <a:tcPr anchor="ctr"/>
                </a:tc>
                <a:tc>
                  <a:txBody>
                    <a:bodyPr/>
                    <a:lstStyle/>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600" dirty="0"/>
                        <a:t>各チームの報告を基に自分が使用する「モノサシ」を決める</a:t>
                      </a:r>
                      <a:br>
                        <a:rPr kumimoji="1" lang="en-US" altLang="ja-JP" sz="1600" dirty="0"/>
                      </a:br>
                      <a:r>
                        <a:rPr kumimoji="1" lang="ja-JP" altLang="en-US" sz="1400" dirty="0">
                          <a:latin typeface="HGP明朝E" panose="02020900000000000000" pitchFamily="18" charset="-128"/>
                          <a:ea typeface="HGP明朝E" panose="02020900000000000000" pitchFamily="18" charset="-128"/>
                        </a:rPr>
                        <a:t>例：模擬選挙を行うに当たって、自分自身のモノサシを考えてみましょう</a:t>
                      </a:r>
                      <a:endParaRPr kumimoji="1" lang="en-US" altLang="ja-JP" sz="1400" dirty="0">
                        <a:latin typeface="HGP明朝E" panose="02020900000000000000" pitchFamily="18" charset="-128"/>
                        <a:ea typeface="HGP明朝E" panose="02020900000000000000" pitchFamily="18" charset="-128"/>
                      </a:endParaRPr>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endParaRPr kumimoji="1" lang="en-US" altLang="ja-JP" sz="1600" dirty="0">
                        <a:latin typeface="HGP明朝E" panose="02020900000000000000" pitchFamily="18" charset="-128"/>
                        <a:ea typeface="HGP明朝E" panose="02020900000000000000" pitchFamily="18" charset="-128"/>
                      </a:endParaRPr>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600" dirty="0"/>
                        <a:t>マニフェストを基に個人で誰に投票するかを検討する</a:t>
                      </a:r>
                      <a:br>
                        <a:rPr kumimoji="1" lang="en-US" altLang="ja-JP" sz="1600" dirty="0"/>
                      </a:br>
                      <a:r>
                        <a:rPr kumimoji="1" lang="ja-JP" altLang="en-US" sz="1400" dirty="0">
                          <a:latin typeface="HGP明朝E" panose="02020900000000000000" pitchFamily="18" charset="-128"/>
                          <a:ea typeface="HGP明朝E" panose="02020900000000000000" pitchFamily="18" charset="-128"/>
                        </a:rPr>
                        <a:t>例：自身で作成したモノサシを基に、改めて候補者のマニフェストを比較し、投票先を検討しましょう</a:t>
                      </a:r>
                      <a:endParaRPr kumimoji="1" lang="en-US" altLang="ja-JP" sz="1400" dirty="0">
                        <a:latin typeface="HGP明朝E" panose="02020900000000000000" pitchFamily="18" charset="-128"/>
                        <a:ea typeface="HGP明朝E" panose="02020900000000000000" pitchFamily="18" charset="-128"/>
                      </a:endParaRPr>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endParaRPr kumimoji="1" lang="en-US" altLang="ja-JP" sz="1400" dirty="0">
                        <a:latin typeface="HGP明朝E" panose="02020900000000000000" pitchFamily="18" charset="-128"/>
                        <a:ea typeface="HGP明朝E" panose="02020900000000000000" pitchFamily="18" charset="-128"/>
                      </a:endParaRPr>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600" dirty="0"/>
                        <a:t>投票を行う</a:t>
                      </a:r>
                      <a:br>
                        <a:rPr kumimoji="1" lang="en-US" altLang="ja-JP" sz="1600" dirty="0">
                          <a:latin typeface="HG丸ｺﾞｼｯｸM-PRO" panose="020F0600000000000000" pitchFamily="50" charset="-128"/>
                          <a:ea typeface="HG丸ｺﾞｼｯｸM-PRO" panose="020F0600000000000000" pitchFamily="50" charset="-128"/>
                        </a:rPr>
                      </a:br>
                      <a:r>
                        <a:rPr kumimoji="1" lang="ja-JP" altLang="en-US" sz="1400" dirty="0">
                          <a:latin typeface="HGP明朝E" panose="02020900000000000000" pitchFamily="18" charset="-128"/>
                          <a:ea typeface="HGP明朝E" panose="02020900000000000000" pitchFamily="18" charset="-128"/>
                        </a:rPr>
                        <a:t>例：選挙には、「候補者の名前」を書く選挙（小選挙区や選挙区選挙）と、「政党等の名称を書く選挙」（比例代表選挙）があります。今回の模擬選挙は小選挙区選挙です。したがって、投票用紙には「候補者の名前」を書いてください。</a:t>
                      </a:r>
                      <a:br>
                        <a:rPr kumimoji="1" lang="en-US" altLang="ja-JP" sz="1400" dirty="0">
                          <a:latin typeface="HGP明朝E" panose="02020900000000000000" pitchFamily="18" charset="-128"/>
                          <a:ea typeface="HGP明朝E" panose="02020900000000000000" pitchFamily="18" charset="-128"/>
                        </a:rPr>
                      </a:br>
                      <a:r>
                        <a:rPr kumimoji="1" lang="ja-JP" altLang="en-US" sz="1400" dirty="0">
                          <a:latin typeface="HGP明朝E" panose="02020900000000000000" pitchFamily="18" charset="-128"/>
                          <a:ea typeface="HGP明朝E" panose="02020900000000000000" pitchFamily="18" charset="-128"/>
                        </a:rPr>
                        <a:t>なお、投票の秘密は憲法によって守られた重要な権利です。投票先の強要や買収は法律違反となります。</a:t>
                      </a:r>
                      <a:endParaRPr kumimoji="1" lang="en-US" altLang="ja-JP" sz="1400" dirty="0">
                        <a:latin typeface="HGP明朝E" panose="02020900000000000000" pitchFamily="18" charset="-128"/>
                        <a:ea typeface="HGP明朝E" panose="02020900000000000000" pitchFamily="18" charset="-128"/>
                      </a:endParaRPr>
                    </a:p>
                  </a:txBody>
                  <a:tcPr anchor="ctr"/>
                </a:tc>
                <a:tc>
                  <a:txBody>
                    <a:bodyPr/>
                    <a:lstStyle/>
                    <a:p>
                      <a:pPr marL="342900" indent="-342900">
                        <a:buFont typeface="+mj-ea"/>
                        <a:buAutoNum type="circleNumDbPlain"/>
                      </a:pPr>
                      <a:r>
                        <a:rPr kumimoji="1" lang="ja-JP" altLang="en-US" sz="1400" dirty="0"/>
                        <a:t>補助ワーク</a:t>
                      </a:r>
                      <a:r>
                        <a:rPr kumimoji="1" lang="en-US" altLang="ja-JP" sz="1400"/>
                        <a:t>3-(2)</a:t>
                      </a:r>
                      <a:endParaRPr kumimoji="1" lang="en-US" altLang="ja-JP" sz="1400" dirty="0"/>
                    </a:p>
                    <a:p>
                      <a:pPr marL="342900" indent="-342900">
                        <a:buFont typeface="+mj-ea"/>
                        <a:buAutoNum type="circleNumDbPlain"/>
                      </a:pPr>
                      <a:endParaRPr kumimoji="1" lang="en-US" altLang="ja-JP" sz="1400" dirty="0"/>
                    </a:p>
                    <a:p>
                      <a:pPr marL="342900" indent="-342900">
                        <a:buFont typeface="+mj-ea"/>
                        <a:buAutoNum type="circleNumDbPlain" startAt="3"/>
                      </a:pPr>
                      <a:r>
                        <a:rPr kumimoji="1" lang="ja-JP" altLang="en-US" sz="1400" dirty="0"/>
                        <a:t>副教材解説編</a:t>
                      </a:r>
                      <a:r>
                        <a:rPr kumimoji="1" lang="en-US" altLang="ja-JP" sz="1400" dirty="0"/>
                        <a:t>P.16</a:t>
                      </a:r>
                      <a:r>
                        <a:rPr kumimoji="1" lang="ja-JP" altLang="en-US" sz="1400" dirty="0"/>
                        <a:t>～、副教材参考編</a:t>
                      </a:r>
                      <a:r>
                        <a:rPr kumimoji="1" lang="en-US" altLang="ja-JP" sz="1400" dirty="0"/>
                        <a:t>P.98</a:t>
                      </a:r>
                    </a:p>
                  </a:txBody>
                  <a:tcPr anchor="ctr"/>
                </a:tc>
                <a:extLst>
                  <a:ext uri="{0D108BD9-81ED-4DB2-BD59-A6C34878D82A}">
                    <a16:rowId xmlns:a16="http://schemas.microsoft.com/office/drawing/2014/main" val="10001"/>
                  </a:ext>
                </a:extLst>
              </a:tr>
            </a:tbl>
          </a:graphicData>
        </a:graphic>
      </p:graphicFrame>
      <p:sp>
        <p:nvSpPr>
          <p:cNvPr id="9" name="角丸四角形 8"/>
          <p:cNvSpPr/>
          <p:nvPr/>
        </p:nvSpPr>
        <p:spPr>
          <a:xfrm>
            <a:off x="35496" y="728688"/>
            <a:ext cx="2952000" cy="540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b="1" dirty="0">
                <a:solidFill>
                  <a:srgbClr val="000099"/>
                </a:solidFill>
              </a:rPr>
              <a:t>展 開 例</a:t>
            </a:r>
            <a:endParaRPr kumimoji="1" lang="ja-JP" altLang="en-US" sz="2400" b="1" dirty="0">
              <a:solidFill>
                <a:srgbClr val="000099"/>
              </a:solidFill>
            </a:endParaRPr>
          </a:p>
        </p:txBody>
      </p:sp>
      <p:sp>
        <p:nvSpPr>
          <p:cNvPr id="11" name="正方形/長方形 10"/>
          <p:cNvSpPr/>
          <p:nvPr/>
        </p:nvSpPr>
        <p:spPr>
          <a:xfrm>
            <a:off x="3059832" y="620688"/>
            <a:ext cx="5832000" cy="756000"/>
          </a:xfrm>
          <a:prstGeom prst="rect">
            <a:avLst/>
          </a:prstGeom>
          <a:solidFill>
            <a:schemeClr val="accent5">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182563" indent="-182563">
              <a:buFont typeface="Arial" panose="020B0604020202020204" pitchFamily="34" charset="0"/>
              <a:buChar char="•"/>
            </a:pP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選挙制度の理解に加え、政策を比較し、投票することを通して、主体的に投票機会を活用する能力を獲得することを企図</a:t>
            </a:r>
            <a:endParaRPr lang="en-US" altLang="ja-JP" sz="1400" dirty="0">
              <a:solidFill>
                <a:srgbClr val="000066"/>
              </a:solidFill>
              <a:latin typeface="HGP創英角ｺﾞｼｯｸUB" panose="020B0900000000000000" pitchFamily="50" charset="-128"/>
              <a:ea typeface="HGP創英角ｺﾞｼｯｸUB" panose="020B0900000000000000" pitchFamily="50" charset="-128"/>
            </a:endParaRPr>
          </a:p>
          <a:p>
            <a:pPr marL="182563" indent="-182563">
              <a:buFont typeface="Arial" panose="020B0604020202020204" pitchFamily="34" charset="0"/>
              <a:buChar char="•"/>
            </a:pPr>
            <a:r>
              <a:rPr lang="en-US" altLang="ja-JP" sz="1400" dirty="0">
                <a:solidFill>
                  <a:srgbClr val="000066"/>
                </a:solidFill>
                <a:latin typeface="HGP創英角ｺﾞｼｯｸUB" panose="020B0900000000000000" pitchFamily="50" charset="-128"/>
                <a:ea typeface="HGP創英角ｺﾞｼｯｸUB" panose="020B0900000000000000" pitchFamily="50" charset="-128"/>
              </a:rPr>
              <a:t>2</a:t>
            </a:r>
            <a:r>
              <a:rPr lang="ja-JP" altLang="en-US" sz="1400" dirty="0">
                <a:solidFill>
                  <a:srgbClr val="000066"/>
                </a:solidFill>
                <a:latin typeface="HGP創英角ｺﾞｼｯｸUB" panose="020B0900000000000000" pitchFamily="50" charset="-128"/>
                <a:ea typeface="HGP創英角ｺﾞｼｯｸUB" panose="020B0900000000000000" pitchFamily="50" charset="-128"/>
              </a:rPr>
              <a:t>時限での構成</a:t>
            </a:r>
          </a:p>
        </p:txBody>
      </p:sp>
      <p:sp>
        <p:nvSpPr>
          <p:cNvPr id="8" name="Text Box 2"/>
          <p:cNvSpPr txBox="1">
            <a:spLocks noChangeArrowheads="1"/>
          </p:cNvSpPr>
          <p:nvPr/>
        </p:nvSpPr>
        <p:spPr bwMode="auto">
          <a:xfrm>
            <a:off x="755576" y="40123"/>
            <a:ext cx="7920000" cy="461665"/>
          </a:xfrm>
          <a:prstGeom prst="rect">
            <a:avLst/>
          </a:prstGeom>
          <a:noFill/>
          <a:ln w="9525">
            <a:noFill/>
            <a:miter lim="800000"/>
            <a:headEnd/>
            <a:tailEnd/>
          </a:ln>
        </p:spPr>
        <p:txBody>
          <a:bodyPr>
            <a:spAutoFit/>
          </a:bodyPr>
          <a:lstStyle/>
          <a:p>
            <a:pPr indent="182563">
              <a:spcBef>
                <a:spcPct val="50000"/>
              </a:spcBef>
              <a:defRPr/>
            </a:pPr>
            <a:r>
              <a:rPr lang="en-US" altLang="ja-JP" sz="2400" dirty="0">
                <a:solidFill>
                  <a:srgbClr val="003300"/>
                </a:solidFill>
                <a:latin typeface="+mj-lt"/>
                <a:ea typeface="HGP創英角ｺﾞｼｯｸUB" pitchFamily="50" charset="-128"/>
              </a:rPr>
              <a:t>【</a:t>
            </a:r>
            <a:r>
              <a:rPr lang="zh-TW" altLang="en-US" sz="2400" dirty="0">
                <a:solidFill>
                  <a:srgbClr val="003300"/>
                </a:solidFill>
                <a:latin typeface="+mj-lt"/>
                <a:ea typeface="HGP創英角ｺﾞｼｯｸUB" pitchFamily="50" charset="-128"/>
              </a:rPr>
              <a:t>沖縄模擬選挙</a:t>
            </a:r>
            <a:r>
              <a:rPr lang="en-US" altLang="zh-TW" sz="2400" dirty="0">
                <a:solidFill>
                  <a:srgbClr val="003300"/>
                </a:solidFill>
                <a:latin typeface="+mj-lt"/>
                <a:ea typeface="HGP創英角ｺﾞｼｯｸUB" pitchFamily="50" charset="-128"/>
              </a:rPr>
              <a:t>2018</a:t>
            </a:r>
            <a:r>
              <a:rPr lang="en-US" altLang="ja-JP" sz="2400" dirty="0">
                <a:solidFill>
                  <a:srgbClr val="003300"/>
                </a:solidFill>
                <a:latin typeface="+mj-lt"/>
                <a:ea typeface="HGP創英角ｺﾞｼｯｸUB" pitchFamily="50" charset="-128"/>
              </a:rPr>
              <a:t>】</a:t>
            </a:r>
            <a:r>
              <a:rPr lang="ja-JP" altLang="en-US" sz="2400" dirty="0">
                <a:solidFill>
                  <a:srgbClr val="003300"/>
                </a:solidFill>
                <a:latin typeface="+mj-lt"/>
                <a:ea typeface="HGP創英角ｺﾞｼｯｸUB" pitchFamily="50" charset="-128"/>
              </a:rPr>
              <a:t>　授業モデル②</a:t>
            </a:r>
            <a:r>
              <a:rPr lang="en-US" altLang="ja-JP" sz="2400" dirty="0">
                <a:solidFill>
                  <a:srgbClr val="003300"/>
                </a:solidFill>
                <a:latin typeface="+mj-lt"/>
                <a:ea typeface="HGP創英角ｺﾞｼｯｸUB" pitchFamily="50" charset="-128"/>
              </a:rPr>
              <a:t>_2</a:t>
            </a:r>
            <a:r>
              <a:rPr lang="ja-JP" altLang="en-US" sz="2400" dirty="0">
                <a:solidFill>
                  <a:srgbClr val="003300"/>
                </a:solidFill>
                <a:latin typeface="+mj-lt"/>
                <a:ea typeface="HGP創英角ｺﾞｼｯｸUB" pitchFamily="50" charset="-128"/>
              </a:rPr>
              <a:t>時限での実施</a:t>
            </a:r>
          </a:p>
        </p:txBody>
      </p:sp>
    </p:spTree>
    <p:extLst>
      <p:ext uri="{BB962C8B-B14F-4D97-AF65-F5344CB8AC3E}">
        <p14:creationId xmlns:p14="http://schemas.microsoft.com/office/powerpoint/2010/main" val="1499534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D589ED78-8286-478B-B7B0-2F82463DFD87}" type="slidenum">
              <a:rPr lang="en-US" altLang="ja-JP"/>
              <a:pPr>
                <a:defRPr/>
              </a:pPr>
              <a:t>8</a:t>
            </a:fld>
            <a:endParaRPr lang="en-US" altLang="ja-JP" dirty="0"/>
          </a:p>
        </p:txBody>
      </p:sp>
      <p:sp>
        <p:nvSpPr>
          <p:cNvPr id="3" name="正方形/長方形 2"/>
          <p:cNvSpPr/>
          <p:nvPr/>
        </p:nvSpPr>
        <p:spPr>
          <a:xfrm>
            <a:off x="0" y="1449040"/>
            <a:ext cx="9144000" cy="2340000"/>
          </a:xfrm>
          <a:prstGeom prst="rect">
            <a:avLst/>
          </a:prstGeom>
          <a:solidFill>
            <a:schemeClr val="accent5">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 name="正方形/長方形 3"/>
          <p:cNvSpPr/>
          <p:nvPr/>
        </p:nvSpPr>
        <p:spPr>
          <a:xfrm>
            <a:off x="432000" y="1683016"/>
            <a:ext cx="8280000" cy="1890000"/>
          </a:xfrm>
          <a:prstGeom prst="rect">
            <a:avLst/>
          </a:prstGeom>
          <a:solidFill>
            <a:schemeClr val="accent5">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990600" indent="-990600"/>
            <a:r>
              <a:rPr lang="en-US" altLang="ja-JP" sz="4000" dirty="0">
                <a:solidFill>
                  <a:schemeClr val="tx1"/>
                </a:solidFill>
              </a:rPr>
              <a:t>【</a:t>
            </a:r>
            <a:r>
              <a:rPr lang="ja-JP" altLang="en-US" sz="4000" dirty="0">
                <a:solidFill>
                  <a:schemeClr val="tx1"/>
                </a:solidFill>
              </a:rPr>
              <a:t>参考</a:t>
            </a:r>
            <a:r>
              <a:rPr lang="en-US" altLang="ja-JP" sz="4000" dirty="0">
                <a:solidFill>
                  <a:schemeClr val="tx1"/>
                </a:solidFill>
              </a:rPr>
              <a:t>】</a:t>
            </a:r>
            <a:r>
              <a:rPr lang="ja-JP" altLang="en-US" sz="4000" dirty="0">
                <a:solidFill>
                  <a:schemeClr val="tx1"/>
                </a:solidFill>
              </a:rPr>
              <a:t>埼玉県知事選挙時に</a:t>
            </a:r>
            <a:endParaRPr lang="en-US" altLang="ja-JP" sz="4000" dirty="0">
              <a:solidFill>
                <a:schemeClr val="tx1"/>
              </a:solidFill>
            </a:endParaRPr>
          </a:p>
          <a:p>
            <a:pPr marL="990600" indent="1073150"/>
            <a:r>
              <a:rPr lang="ja-JP" altLang="en-US" sz="4000" dirty="0">
                <a:solidFill>
                  <a:schemeClr val="tx1"/>
                </a:solidFill>
              </a:rPr>
              <a:t>収集した私のモノサシ</a:t>
            </a:r>
            <a:endParaRPr lang="en-US" altLang="ja-JP" sz="4000" dirty="0">
              <a:solidFill>
                <a:schemeClr val="tx1"/>
              </a:solidFill>
            </a:endParaRPr>
          </a:p>
          <a:p>
            <a:pPr marL="990600" indent="1073150"/>
            <a:r>
              <a:rPr lang="ja-JP" altLang="en-US" sz="4000" dirty="0">
                <a:solidFill>
                  <a:schemeClr val="tx1"/>
                </a:solidFill>
              </a:rPr>
              <a:t>（投票基準）と活用事例</a:t>
            </a:r>
            <a:endParaRPr lang="en-US" altLang="ja-JP" sz="4000" dirty="0">
              <a:solidFill>
                <a:schemeClr val="tx1"/>
              </a:solidFill>
            </a:endParaRPr>
          </a:p>
        </p:txBody>
      </p:sp>
      <p:sp>
        <p:nvSpPr>
          <p:cNvPr id="6" name="正方形/長方形 5"/>
          <p:cNvSpPr/>
          <p:nvPr/>
        </p:nvSpPr>
        <p:spPr>
          <a:xfrm>
            <a:off x="972000" y="4437312"/>
            <a:ext cx="7200000" cy="2016000"/>
          </a:xfrm>
          <a:prstGeom prst="rect">
            <a:avLst/>
          </a:prstGeom>
          <a:noFill/>
          <a:ln>
            <a:solidFill>
              <a:schemeClr val="accent5">
                <a:lumMod val="5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182563" indent="-1588">
              <a:lnSpc>
                <a:spcPct val="150000"/>
              </a:lnSpc>
            </a:pPr>
            <a:r>
              <a:rPr lang="ja-JP" altLang="en-US" dirty="0">
                <a:solidFill>
                  <a:schemeClr val="tx1"/>
                </a:solidFill>
              </a:rPr>
              <a:t>埼玉県知事選挙に際して収集したモノサシ（投票基準）を基に活用事例を掲載します。ワーク集には他にも多くのモノサシを掲載しておりますので、適宜ご参照ください。</a:t>
            </a:r>
            <a:endParaRPr lang="en-US" altLang="ja-JP" dirty="0">
              <a:solidFill>
                <a:schemeClr val="tx1"/>
              </a:solidFill>
            </a:endParaRPr>
          </a:p>
          <a:p>
            <a:pPr marL="182563" indent="-1588">
              <a:lnSpc>
                <a:spcPct val="150000"/>
              </a:lnSpc>
            </a:pPr>
            <a:r>
              <a:rPr kumimoji="1" lang="ja-JP" altLang="en-US" sz="1400" dirty="0">
                <a:solidFill>
                  <a:schemeClr val="tx1"/>
                </a:solidFill>
              </a:rPr>
              <a:t>提供：クラーク記念国際高等学校さいたまキャンパス　中川貴代志教諭、</a:t>
            </a:r>
            <a:endParaRPr lang="en-US" altLang="ja-JP" sz="1400" dirty="0">
              <a:solidFill>
                <a:schemeClr val="tx1"/>
              </a:solidFill>
            </a:endParaRPr>
          </a:p>
          <a:p>
            <a:pPr marL="182563" indent="-1588">
              <a:lnSpc>
                <a:spcPct val="150000"/>
              </a:lnSpc>
            </a:pPr>
            <a:r>
              <a:rPr kumimoji="1" lang="ja-JP" altLang="en-US" sz="1400" dirty="0">
                <a:solidFill>
                  <a:schemeClr val="tx1"/>
                </a:solidFill>
              </a:rPr>
              <a:t>　　　埼玉ローカル・マニフェスト推進ネットワーク</a:t>
            </a:r>
            <a:endParaRPr kumimoji="1" lang="en-US" altLang="ja-JP" sz="1400" dirty="0">
              <a:solidFill>
                <a:schemeClr val="tx1"/>
              </a:solidFill>
            </a:endParaRPr>
          </a:p>
        </p:txBody>
      </p:sp>
    </p:spTree>
    <p:extLst>
      <p:ext uri="{BB962C8B-B14F-4D97-AF65-F5344CB8AC3E}">
        <p14:creationId xmlns:p14="http://schemas.microsoft.com/office/powerpoint/2010/main" val="2642461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4"/>
          <p:cNvSpPr>
            <a:spLocks noGrp="1"/>
          </p:cNvSpPr>
          <p:nvPr>
            <p:ph type="sldNum" sz="quarter" idx="11"/>
          </p:nvPr>
        </p:nvSpPr>
        <p:spPr/>
        <p:txBody>
          <a:bodyPr/>
          <a:lstStyle/>
          <a:p>
            <a:pPr>
              <a:defRPr/>
            </a:pPr>
            <a:fld id="{41C580BD-C9E0-46F8-879E-84FDEA33F43F}" type="slidenum">
              <a:rPr lang="en-US" altLang="ja-JP"/>
              <a:pPr>
                <a:defRPr/>
              </a:pPr>
              <a:t>9</a:t>
            </a:fld>
            <a:endParaRPr lang="en-US" altLang="ja-JP" dirty="0"/>
          </a:p>
        </p:txBody>
      </p:sp>
      <p:sp>
        <p:nvSpPr>
          <p:cNvPr id="3" name="正方形/長方形 2"/>
          <p:cNvSpPr/>
          <p:nvPr/>
        </p:nvSpPr>
        <p:spPr>
          <a:xfrm>
            <a:off x="0" y="548728"/>
            <a:ext cx="666023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kumimoji="1" lang="ja-JP" altLang="en-US" sz="2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私の投票基準を一言でいうと・・・</a:t>
            </a:r>
          </a:p>
        </p:txBody>
      </p:sp>
      <p:sp>
        <p:nvSpPr>
          <p:cNvPr id="8" name="正方形/長方形 7"/>
          <p:cNvSpPr/>
          <p:nvPr/>
        </p:nvSpPr>
        <p:spPr>
          <a:xfrm>
            <a:off x="608162" y="935778"/>
            <a:ext cx="7560000" cy="115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63538" algn="ctr"/>
            <a:r>
              <a:rPr lang="en-US" altLang="ja-JP" sz="4000" dirty="0">
                <a:solidFill>
                  <a:srgbClr val="003300"/>
                </a:solidFill>
              </a:rPr>
              <a:t>A</a:t>
            </a:r>
            <a:r>
              <a:rPr lang="ja-JP" altLang="en-US" sz="4000" dirty="0" err="1">
                <a:solidFill>
                  <a:srgbClr val="003300"/>
                </a:solidFill>
              </a:rPr>
              <a:t>．</a:t>
            </a:r>
            <a:r>
              <a:rPr lang="ja-JP" altLang="en-US" sz="4000" dirty="0">
                <a:solidFill>
                  <a:srgbClr val="003300"/>
                </a:solidFill>
              </a:rPr>
              <a:t>安心感と身近さ</a:t>
            </a:r>
          </a:p>
        </p:txBody>
      </p:sp>
      <p:sp>
        <p:nvSpPr>
          <p:cNvPr id="9" name="正方形/長方形 8"/>
          <p:cNvSpPr/>
          <p:nvPr/>
        </p:nvSpPr>
        <p:spPr>
          <a:xfrm>
            <a:off x="8136496" y="1700808"/>
            <a:ext cx="9000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76213"/>
            <a:r>
              <a:rPr lang="ja-JP" altLang="en-US" sz="2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です</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 name="角丸四角形 10"/>
          <p:cNvSpPr/>
          <p:nvPr/>
        </p:nvSpPr>
        <p:spPr>
          <a:xfrm>
            <a:off x="251520" y="5013064"/>
            <a:ext cx="1152000" cy="11521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3200" dirty="0">
                <a:solidFill>
                  <a:srgbClr val="000099"/>
                </a:solidFill>
              </a:rPr>
              <a:t>手順</a:t>
            </a:r>
            <a:endParaRPr kumimoji="1" lang="ja-JP" altLang="en-US" sz="3200" dirty="0">
              <a:solidFill>
                <a:srgbClr val="000099"/>
              </a:solidFill>
            </a:endParaRPr>
          </a:p>
        </p:txBody>
      </p:sp>
      <p:sp>
        <p:nvSpPr>
          <p:cNvPr id="12" name="正方形/長方形 11"/>
          <p:cNvSpPr/>
          <p:nvPr/>
        </p:nvSpPr>
        <p:spPr>
          <a:xfrm>
            <a:off x="1603233" y="2412814"/>
            <a:ext cx="7200000" cy="2016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１．政治を任せてよい人物かを検討して選択する</a:t>
            </a:r>
            <a:endParaRPr kumimoji="1" lang="en-US" altLang="ja-JP" dirty="0">
              <a:solidFill>
                <a:schemeClr val="tx1"/>
              </a:solidFill>
            </a:endParaRPr>
          </a:p>
          <a:p>
            <a:r>
              <a:rPr kumimoji="1" lang="ja-JP" altLang="en-US" dirty="0">
                <a:solidFill>
                  <a:schemeClr val="tx1"/>
                </a:solidFill>
              </a:rPr>
              <a:t>２．自分たち若者向けの政策の内容を比較して選択する</a:t>
            </a:r>
            <a:endParaRPr kumimoji="1" lang="en-US" altLang="ja-JP" dirty="0">
              <a:solidFill>
                <a:schemeClr val="tx1"/>
              </a:solidFill>
            </a:endParaRPr>
          </a:p>
          <a:p>
            <a:endParaRPr lang="en-US" altLang="ja-JP" sz="1100" dirty="0">
              <a:solidFill>
                <a:schemeClr val="tx1"/>
              </a:solidFill>
            </a:endParaRPr>
          </a:p>
          <a:p>
            <a:r>
              <a:rPr lang="en-US" altLang="ja-JP" dirty="0">
                <a:solidFill>
                  <a:schemeClr val="tx1"/>
                </a:solidFill>
              </a:rPr>
              <a:t>※</a:t>
            </a:r>
            <a:r>
              <a:rPr lang="ja-JP" altLang="en-US" dirty="0">
                <a:solidFill>
                  <a:schemeClr val="tx1"/>
                </a:solidFill>
              </a:rPr>
              <a:t>教育政策や雇用政策など自分の将来に関わることを重視してくれ</a:t>
            </a:r>
            <a:endParaRPr lang="en-US" altLang="ja-JP" dirty="0">
              <a:solidFill>
                <a:schemeClr val="tx1"/>
              </a:solidFill>
            </a:endParaRPr>
          </a:p>
          <a:p>
            <a:r>
              <a:rPr lang="ja-JP" altLang="en-US" dirty="0">
                <a:solidFill>
                  <a:schemeClr val="tx1"/>
                </a:solidFill>
              </a:rPr>
              <a:t>　</a:t>
            </a:r>
            <a:r>
              <a:rPr lang="ja-JP" altLang="en-US" dirty="0" err="1">
                <a:solidFill>
                  <a:schemeClr val="tx1"/>
                </a:solidFill>
              </a:rPr>
              <a:t>るかを</a:t>
            </a:r>
            <a:r>
              <a:rPr lang="ja-JP" altLang="en-US" dirty="0">
                <a:solidFill>
                  <a:schemeClr val="tx1"/>
                </a:solidFill>
              </a:rPr>
              <a:t>マニフェストなどで比較して投票先を決めています。</a:t>
            </a:r>
            <a:endParaRPr lang="en-US" altLang="ja-JP" dirty="0">
              <a:solidFill>
                <a:schemeClr val="tx1"/>
              </a:solidFill>
            </a:endParaRPr>
          </a:p>
        </p:txBody>
      </p:sp>
      <p:sp>
        <p:nvSpPr>
          <p:cNvPr id="13" name="正方形/長方形 12"/>
          <p:cNvSpPr/>
          <p:nvPr/>
        </p:nvSpPr>
        <p:spPr>
          <a:xfrm>
            <a:off x="1569787" y="4569586"/>
            <a:ext cx="7200000" cy="20160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p"/>
            </a:pPr>
            <a:endParaRPr kumimoji="1" lang="en-US" altLang="ja-JP" dirty="0">
              <a:solidFill>
                <a:schemeClr val="tx1"/>
              </a:solidFill>
            </a:endParaRPr>
          </a:p>
          <a:p>
            <a:pPr marL="285750" indent="-285750">
              <a:buFont typeface="Wingdings" panose="05000000000000000000" pitchFamily="2" charset="2"/>
              <a:buChar char="p"/>
            </a:pPr>
            <a:endParaRPr lang="en-US" altLang="ja-JP" dirty="0">
              <a:solidFill>
                <a:schemeClr val="tx1"/>
              </a:solidFill>
            </a:endParaRPr>
          </a:p>
          <a:p>
            <a:pPr marL="285750" indent="-285750">
              <a:buFont typeface="Wingdings" panose="05000000000000000000" pitchFamily="2" charset="2"/>
              <a:buChar char="p"/>
            </a:pPr>
            <a:endParaRPr kumimoji="1" lang="en-US" altLang="ja-JP" dirty="0">
              <a:solidFill>
                <a:schemeClr val="tx1"/>
              </a:solidFill>
            </a:endParaRPr>
          </a:p>
          <a:p>
            <a:r>
              <a:rPr kumimoji="1" lang="ja-JP" altLang="en-US" dirty="0">
                <a:solidFill>
                  <a:schemeClr val="tx1"/>
                </a:solidFill>
              </a:rPr>
              <a:t>１．候補者が政治を任せられる人物像・人柄かを確認する。</a:t>
            </a:r>
            <a:endParaRPr kumimoji="1" lang="en-US" altLang="ja-JP" dirty="0">
              <a:solidFill>
                <a:schemeClr val="tx1"/>
              </a:solidFill>
            </a:endParaRPr>
          </a:p>
          <a:p>
            <a:r>
              <a:rPr lang="ja-JP" altLang="en-US" dirty="0">
                <a:solidFill>
                  <a:schemeClr val="tx1"/>
                </a:solidFill>
              </a:rPr>
              <a:t>　</a:t>
            </a:r>
            <a:r>
              <a:rPr lang="en-US" altLang="ja-JP" dirty="0">
                <a:solidFill>
                  <a:schemeClr val="tx1"/>
                </a:solidFill>
              </a:rPr>
              <a:t>※</a:t>
            </a:r>
            <a:r>
              <a:rPr lang="ja-JP" altLang="en-US" dirty="0">
                <a:solidFill>
                  <a:schemeClr val="tx1"/>
                </a:solidFill>
              </a:rPr>
              <a:t>活動実績を調べる、演説などで政治家を見る。</a:t>
            </a:r>
            <a:endParaRPr lang="en-US" altLang="ja-JP" dirty="0">
              <a:solidFill>
                <a:schemeClr val="tx1"/>
              </a:solidFill>
            </a:endParaRPr>
          </a:p>
          <a:p>
            <a:r>
              <a:rPr kumimoji="1" lang="ja-JP" altLang="en-US" dirty="0">
                <a:solidFill>
                  <a:schemeClr val="tx1"/>
                </a:solidFill>
              </a:rPr>
              <a:t>２．マニフェストの内容が自分が望んでいる内容</a:t>
            </a:r>
            <a:r>
              <a:rPr kumimoji="1" lang="en-US" altLang="ja-JP" dirty="0">
                <a:solidFill>
                  <a:schemeClr val="tx1"/>
                </a:solidFill>
              </a:rPr>
              <a:t>(</a:t>
            </a:r>
            <a:r>
              <a:rPr kumimoji="1" lang="ja-JP" altLang="en-US" dirty="0">
                <a:solidFill>
                  <a:schemeClr val="tx1"/>
                </a:solidFill>
              </a:rPr>
              <a:t>養育や雇用など</a:t>
            </a:r>
            <a:r>
              <a:rPr kumimoji="1" lang="en-US" altLang="ja-JP" dirty="0">
                <a:solidFill>
                  <a:schemeClr val="tx1"/>
                </a:solidFill>
              </a:rPr>
              <a:t>)</a:t>
            </a:r>
          </a:p>
          <a:p>
            <a:r>
              <a:rPr lang="ja-JP" altLang="en-US" dirty="0">
                <a:solidFill>
                  <a:schemeClr val="tx1"/>
                </a:solidFill>
              </a:rPr>
              <a:t>　　</a:t>
            </a:r>
            <a:r>
              <a:rPr kumimoji="1" lang="ja-JP" altLang="en-US" dirty="0" err="1">
                <a:solidFill>
                  <a:schemeClr val="tx1"/>
                </a:solidFill>
              </a:rPr>
              <a:t>か</a:t>
            </a:r>
            <a:r>
              <a:rPr kumimoji="1" lang="ja-JP" altLang="en-US" dirty="0">
                <a:solidFill>
                  <a:schemeClr val="tx1"/>
                </a:solidFill>
              </a:rPr>
              <a:t>確認、それが現実的に実現可能かも検討する。</a:t>
            </a:r>
            <a:endParaRPr kumimoji="1" lang="en-US" altLang="ja-JP" dirty="0">
              <a:solidFill>
                <a:schemeClr val="tx1"/>
              </a:solidFill>
            </a:endParaRPr>
          </a:p>
          <a:p>
            <a:pPr marL="285750" indent="-285750">
              <a:buFont typeface="Wingdings" panose="05000000000000000000" pitchFamily="2" charset="2"/>
              <a:buChar char="p"/>
            </a:pPr>
            <a:endParaRPr lang="en-US" altLang="ja-JP" dirty="0">
              <a:solidFill>
                <a:schemeClr val="tx1"/>
              </a:solidFill>
            </a:endParaRPr>
          </a:p>
          <a:p>
            <a:pPr marL="285750" indent="-285750">
              <a:buFont typeface="Wingdings" panose="05000000000000000000" pitchFamily="2" charset="2"/>
              <a:buChar char="p"/>
            </a:pPr>
            <a:endParaRPr kumimoji="1" lang="en-US" altLang="ja-JP" dirty="0">
              <a:solidFill>
                <a:schemeClr val="tx1"/>
              </a:solidFill>
            </a:endParaRPr>
          </a:p>
          <a:p>
            <a:pPr marL="285750" indent="-285750">
              <a:buFont typeface="Wingdings" panose="05000000000000000000" pitchFamily="2" charset="2"/>
              <a:buChar char="p"/>
            </a:pPr>
            <a:endParaRPr lang="en-US" altLang="ja-JP" dirty="0">
              <a:solidFill>
                <a:schemeClr val="tx1"/>
              </a:solidFill>
            </a:endParaRPr>
          </a:p>
          <a:p>
            <a:pPr marL="285750" indent="-285750">
              <a:buFont typeface="Wingdings" panose="05000000000000000000" pitchFamily="2" charset="2"/>
              <a:buChar char="p"/>
            </a:pPr>
            <a:endParaRPr kumimoji="1" lang="ja-JP" altLang="en-US" dirty="0">
              <a:solidFill>
                <a:schemeClr val="tx1"/>
              </a:solidFill>
            </a:endParaRPr>
          </a:p>
        </p:txBody>
      </p:sp>
      <p:sp>
        <p:nvSpPr>
          <p:cNvPr id="14" name="角丸四角形 13"/>
          <p:cNvSpPr/>
          <p:nvPr/>
        </p:nvSpPr>
        <p:spPr>
          <a:xfrm>
            <a:off x="251520" y="2853048"/>
            <a:ext cx="1152000" cy="11521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2400" dirty="0"/>
              <a:t>Point</a:t>
            </a:r>
            <a:endParaRPr kumimoji="1" lang="ja-JP" altLang="en-US" sz="2400" dirty="0"/>
          </a:p>
        </p:txBody>
      </p:sp>
      <p:sp>
        <p:nvSpPr>
          <p:cNvPr id="15" name="正方形/長方形 14"/>
          <p:cNvSpPr/>
          <p:nvPr/>
        </p:nvSpPr>
        <p:spPr>
          <a:xfrm>
            <a:off x="7199784" y="0"/>
            <a:ext cx="1944216" cy="540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rPr>
              <a:t>大学生</a:t>
            </a:r>
            <a:endParaRPr lang="en-US" altLang="ja-JP" dirty="0">
              <a:solidFill>
                <a:srgbClr val="002060"/>
              </a:solidFill>
            </a:endParaRPr>
          </a:p>
        </p:txBody>
      </p:sp>
      <p:sp>
        <p:nvSpPr>
          <p:cNvPr id="16" name="Text Box 2"/>
          <p:cNvSpPr txBox="1">
            <a:spLocks noChangeArrowheads="1"/>
          </p:cNvSpPr>
          <p:nvPr/>
        </p:nvSpPr>
        <p:spPr bwMode="auto">
          <a:xfrm>
            <a:off x="755649" y="40123"/>
            <a:ext cx="7920000" cy="461665"/>
          </a:xfrm>
          <a:prstGeom prst="rect">
            <a:avLst/>
          </a:prstGeom>
          <a:noFill/>
          <a:ln w="9525">
            <a:noFill/>
            <a:miter lim="800000"/>
            <a:headEnd/>
            <a:tailEnd/>
          </a:ln>
        </p:spPr>
        <p:txBody>
          <a:bodyPr>
            <a:spAutoFit/>
          </a:bodyPr>
          <a:lstStyle/>
          <a:p>
            <a:pPr fontAlgn="base">
              <a:spcBef>
                <a:spcPct val="50000"/>
              </a:spcBef>
              <a:spcAft>
                <a:spcPct val="0"/>
              </a:spcAft>
              <a:defRPr/>
            </a:pP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参考事例</a:t>
            </a:r>
            <a:r>
              <a:rPr lang="en-US" altLang="ja-JP" sz="2400" dirty="0">
                <a:solidFill>
                  <a:srgbClr val="003300"/>
                </a:solidFill>
                <a:ea typeface="HGP創英角ｺﾞｼｯｸUB" pitchFamily="50" charset="-128"/>
              </a:rPr>
              <a:t>】</a:t>
            </a:r>
            <a:r>
              <a:rPr lang="ja-JP" altLang="en-US" sz="2400" dirty="0">
                <a:solidFill>
                  <a:srgbClr val="003300"/>
                </a:solidFill>
                <a:ea typeface="HGP創英角ｺﾞｼｯｸUB" pitchFamily="50" charset="-128"/>
              </a:rPr>
              <a:t>私のモノサシ（投票基準）</a:t>
            </a:r>
          </a:p>
        </p:txBody>
      </p:sp>
    </p:spTree>
    <p:extLst>
      <p:ext uri="{BB962C8B-B14F-4D97-AF65-F5344CB8AC3E}">
        <p14:creationId xmlns:p14="http://schemas.microsoft.com/office/powerpoint/2010/main" val="3756627946"/>
      </p:ext>
    </p:extLst>
  </p:cSld>
  <p:clrMapOvr>
    <a:masterClrMapping/>
  </p:clrMapOvr>
</p:sld>
</file>

<file path=ppt/theme/theme1.xml><?xml version="1.0" encoding="utf-8"?>
<a:theme xmlns:a="http://schemas.openxmlformats.org/drawingml/2006/main" name="Pixel">
  <a:themeElements>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fontScheme name="Pixel">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ix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xel">
      <a:majorFont>
        <a:latin typeface="HG丸ｺﾞｼｯｸM-PRO"/>
        <a:ea typeface="HG丸ｺﾞｼｯｸM-PRO"/>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16281</TotalTime>
  <Words>1591</Words>
  <Application>Microsoft Office PowerPoint</Application>
  <PresentationFormat>画面に合わせる (4:3)</PresentationFormat>
  <Paragraphs>276</Paragraphs>
  <Slides>16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16</vt:i4>
      </vt:variant>
    </vt:vector>
  </HeadingPairs>
  <TitlesOfParts>
    <vt:vector size="26" baseType="lpstr">
      <vt:lpstr>HGP創英角ｺﾞｼｯｸUB</vt:lpstr>
      <vt:lpstr>HGP明朝E</vt:lpstr>
      <vt:lpstr>HG丸ｺﾞｼｯｸM-PRO</vt:lpstr>
      <vt:lpstr>Meiryo UI</vt:lpstr>
      <vt:lpstr>ＭＳ Ｐゴシック</vt:lpstr>
      <vt:lpstr>ＭＳ Ｐ明朝</vt:lpstr>
      <vt:lpstr>Arial</vt:lpstr>
      <vt:lpstr>Wingdings</vt:lpstr>
      <vt:lpstr>Pixel</vt:lpstr>
      <vt:lpstr>1_Pixel</vt:lpstr>
      <vt:lpstr>【沖縄模擬選挙2018】  授業モデル② 2時限での実施</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国土・地域政策部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越谷市検証大会</dc:title>
  <dc:creator>埼玉ローカル・マニフェスト推進ネットワーク</dc:creator>
  <cp:lastModifiedBy>あちゃ き</cp:lastModifiedBy>
  <cp:revision>771</cp:revision>
  <cp:lastPrinted>2015-06-25T12:08:12Z</cp:lastPrinted>
  <dcterms:created xsi:type="dcterms:W3CDTF">2007-03-23T16:54:08Z</dcterms:created>
  <dcterms:modified xsi:type="dcterms:W3CDTF">2018-09-19T10:58:54Z</dcterms:modified>
</cp:coreProperties>
</file>